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Lst>
  <p:sldSz cy="7559675" cx="10080625"/>
  <p:notesSz cx="7559675" cy="10691800"/>
  <p:embeddedFontLst>
    <p:embeddedFont>
      <p:font typeface="Roboto"/>
      <p:regular r:id="rId151"/>
      <p:bold r:id="rId152"/>
      <p:italic r:id="rId153"/>
      <p:boldItalic r:id="rId1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9" Type="http://schemas.openxmlformats.org/officeDocument/2006/relationships/slide" Target="slides/slide105.xml"/><Relationship Id="rId108" Type="http://schemas.openxmlformats.org/officeDocument/2006/relationships/slide" Target="slides/slide104.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26" Type="http://schemas.openxmlformats.org/officeDocument/2006/relationships/slide" Target="slides/slide22.xml"/><Relationship Id="rId121" Type="http://schemas.openxmlformats.org/officeDocument/2006/relationships/slide" Target="slides/slide117.xml"/><Relationship Id="rId25" Type="http://schemas.openxmlformats.org/officeDocument/2006/relationships/slide" Target="slides/slide21.xml"/><Relationship Id="rId120" Type="http://schemas.openxmlformats.org/officeDocument/2006/relationships/slide" Target="slides/slide116.xml"/><Relationship Id="rId28" Type="http://schemas.openxmlformats.org/officeDocument/2006/relationships/slide" Target="slides/slide24.xml"/><Relationship Id="rId27" Type="http://schemas.openxmlformats.org/officeDocument/2006/relationships/slide" Target="slides/slide23.xml"/><Relationship Id="rId125" Type="http://schemas.openxmlformats.org/officeDocument/2006/relationships/slide" Target="slides/slide121.xml"/><Relationship Id="rId29" Type="http://schemas.openxmlformats.org/officeDocument/2006/relationships/slide" Target="slides/slide25.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99" Type="http://schemas.openxmlformats.org/officeDocument/2006/relationships/slide" Target="slides/slide95.xml"/><Relationship Id="rId10" Type="http://schemas.openxmlformats.org/officeDocument/2006/relationships/slide" Target="slides/slide6.xml"/><Relationship Id="rId98" Type="http://schemas.openxmlformats.org/officeDocument/2006/relationships/slide" Target="slides/slide94.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9" Type="http://schemas.openxmlformats.org/officeDocument/2006/relationships/slide" Target="slides/slide115.xml"/><Relationship Id="rId15" Type="http://schemas.openxmlformats.org/officeDocument/2006/relationships/slide" Target="slides/slide11.xml"/><Relationship Id="rId110" Type="http://schemas.openxmlformats.org/officeDocument/2006/relationships/slide" Target="slides/slide106.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14" Type="http://schemas.openxmlformats.org/officeDocument/2006/relationships/slide" Target="slides/slide110.xml"/><Relationship Id="rId18" Type="http://schemas.openxmlformats.org/officeDocument/2006/relationships/slide" Target="slides/slide14.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150" Type="http://schemas.openxmlformats.org/officeDocument/2006/relationships/slide" Target="slides/slide146.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149" Type="http://schemas.openxmlformats.org/officeDocument/2006/relationships/slide" Target="slides/slide145.xml"/><Relationship Id="rId4" Type="http://schemas.openxmlformats.org/officeDocument/2006/relationships/notesMaster" Target="notesMasters/notesMaster1.xml"/><Relationship Id="rId148" Type="http://schemas.openxmlformats.org/officeDocument/2006/relationships/slide" Target="slides/slide144.xml"/><Relationship Id="rId9" Type="http://schemas.openxmlformats.org/officeDocument/2006/relationships/slide" Target="slides/slide5.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5" Type="http://schemas.openxmlformats.org/officeDocument/2006/relationships/slide" Target="slides/slide1.xml"/><Relationship Id="rId147" Type="http://schemas.openxmlformats.org/officeDocument/2006/relationships/slide" Target="slides/slide143.xml"/><Relationship Id="rId6" Type="http://schemas.openxmlformats.org/officeDocument/2006/relationships/slide" Target="slides/slide2.xml"/><Relationship Id="rId146" Type="http://schemas.openxmlformats.org/officeDocument/2006/relationships/slide" Target="slides/slide142.xml"/><Relationship Id="rId7" Type="http://schemas.openxmlformats.org/officeDocument/2006/relationships/slide" Target="slides/slide3.xml"/><Relationship Id="rId145" Type="http://schemas.openxmlformats.org/officeDocument/2006/relationships/slide" Target="slides/slide141.xml"/><Relationship Id="rId8" Type="http://schemas.openxmlformats.org/officeDocument/2006/relationships/slide" Target="slides/slide4.xml"/><Relationship Id="rId144" Type="http://schemas.openxmlformats.org/officeDocument/2006/relationships/slide" Target="slides/slide140.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154" Type="http://schemas.openxmlformats.org/officeDocument/2006/relationships/font" Target="fonts/Roboto-boldItalic.fntdata"/><Relationship Id="rId58" Type="http://schemas.openxmlformats.org/officeDocument/2006/relationships/slide" Target="slides/slide54.xml"/><Relationship Id="rId153" Type="http://schemas.openxmlformats.org/officeDocument/2006/relationships/font" Target="fonts/Roboto-italic.fntdata"/><Relationship Id="rId152" Type="http://schemas.openxmlformats.org/officeDocument/2006/relationships/font" Target="fonts/Roboto-bold.fntdata"/><Relationship Id="rId151" Type="http://schemas.openxmlformats.org/officeDocument/2006/relationships/font" Target="fonts/Robo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1247ef4b761_0_34: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g1247ef4b761_0_34: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34754193bd3_0_17: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g34754193bd3_0_1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34754193bd3_0_23: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g34754193bd3_0_23: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1f4d3948e0b_0_17: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g1f4d3948e0b_0_1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1f4d3948e0b_0_23: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g1f4d3948e0b_0_23: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1247ef4b761_0_59: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g1247ef4b761_0_5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p9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9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p9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9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p9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9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p9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9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1247ef4b761_0_27: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g1247ef4b761_0_2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p9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9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p9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9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1247ef4b761_0_94: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g1247ef4b761_0_94: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1247ef4b761_0_64: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g1247ef4b761_0_64: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1247ef4b761_0_7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g1247ef4b761_0_7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34754193bd3_0_29: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g34754193bd3_0_2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34754193bd3_0_35: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g34754193bd3_0_3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1f4d3948e0b_0_31: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g1f4d3948e0b_0_3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1f4d3948e0b_0_37: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g1f4d3948e0b_0_3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p9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9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p9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9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p10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0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p9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9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p10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0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p10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0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p10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0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p10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0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p10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0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p10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0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p10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050">
                <a:solidFill>
                  <a:srgbClr val="3C4043"/>
                </a:solidFill>
                <a:highlight>
                  <a:srgbClr val="FFFFFF"/>
                </a:highlight>
                <a:latin typeface="Roboto"/>
                <a:ea typeface="Roboto"/>
                <a:cs typeface="Roboto"/>
                <a:sym typeface="Roboto"/>
              </a:rPr>
              <a:t>Example: replacing the gear in Dragon's Age.</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rPr lang="en-US" sz="1050">
                <a:solidFill>
                  <a:srgbClr val="3C4043"/>
                </a:solidFill>
                <a:highlight>
                  <a:srgbClr val="FFFFFF"/>
                </a:highlight>
                <a:latin typeface="Roboto"/>
                <a:ea typeface="Roboto"/>
                <a:cs typeface="Roboto"/>
                <a:sym typeface="Roboto"/>
              </a:rPr>
              <a:t>-Pedro Olmo Stancioli Vaz de Melo</a:t>
            </a:r>
            <a:endParaRPr/>
          </a:p>
        </p:txBody>
      </p:sp>
      <p:sp>
        <p:nvSpPr>
          <p:cNvPr id="1023" name="Google Shape;1023;p10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p10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050">
                <a:solidFill>
                  <a:srgbClr val="3C4043"/>
                </a:solidFill>
                <a:highlight>
                  <a:srgbClr val="FFFFFF"/>
                </a:highlight>
                <a:latin typeface="Roboto"/>
                <a:ea typeface="Roboto"/>
                <a:cs typeface="Roboto"/>
                <a:sym typeface="Roboto"/>
              </a:rPr>
              <a:t>Example: should I eat at home or should I go out and grab dinner somewhere else?</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rPr lang="en-US" sz="1050">
                <a:solidFill>
                  <a:srgbClr val="3C4043"/>
                </a:solidFill>
                <a:highlight>
                  <a:srgbClr val="FFFFFF"/>
                </a:highlight>
                <a:latin typeface="Roboto"/>
                <a:ea typeface="Roboto"/>
                <a:cs typeface="Roboto"/>
                <a:sym typeface="Roboto"/>
              </a:rPr>
              <a:t>-Pedro Olmo Stancioli Vaz de Melo</a:t>
            </a:r>
            <a:endParaRPr/>
          </a:p>
        </p:txBody>
      </p:sp>
      <p:sp>
        <p:nvSpPr>
          <p:cNvPr id="1029" name="Google Shape;1029;p10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p10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0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347f332e843_0_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g347f332e843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p11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1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p11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1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p11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1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p11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1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p11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1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p11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1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p11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1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p11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1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p11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050">
                <a:solidFill>
                  <a:srgbClr val="3C4043"/>
                </a:solidFill>
                <a:highlight>
                  <a:srgbClr val="FFFFFF"/>
                </a:highlight>
                <a:latin typeface="Roboto"/>
                <a:ea typeface="Roboto"/>
                <a:cs typeface="Roboto"/>
                <a:sym typeface="Roboto"/>
              </a:rPr>
              <a:t>Há pessoas que evitam o default de qualquer maneira. Quando algo se torna o default, elas rejeitam.</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rPr lang="en-US" sz="1050">
                <a:solidFill>
                  <a:srgbClr val="3C4043"/>
                </a:solidFill>
                <a:highlight>
                  <a:srgbClr val="FFFFFF"/>
                </a:highlight>
                <a:latin typeface="Roboto"/>
                <a:ea typeface="Roboto"/>
                <a:cs typeface="Roboto"/>
                <a:sym typeface="Roboto"/>
              </a:rPr>
              <a:t>-Pedro Olmo Stancioli Vaz de Melo</a:t>
            </a:r>
            <a:endParaRPr/>
          </a:p>
        </p:txBody>
      </p:sp>
      <p:sp>
        <p:nvSpPr>
          <p:cNvPr id="1098" name="Google Shape;1098;p11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p12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2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p12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2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p12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2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p12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2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2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2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2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2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2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3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3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3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3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3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3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3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2418cb5b3e_0_1: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g12418cb5b3e_0_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3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3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4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4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4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4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4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4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4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4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4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4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050">
                <a:solidFill>
                  <a:srgbClr val="3C4043"/>
                </a:solidFill>
                <a:highlight>
                  <a:srgbClr val="FFFFFF"/>
                </a:highlight>
                <a:latin typeface="Roboto"/>
                <a:ea typeface="Roboto"/>
                <a:cs typeface="Roboto"/>
                <a:sym typeface="Roboto"/>
              </a:rPr>
              <a:t>Modeling a choice scenario as a set of alternatives implies assumptions of rationality according to which the agent’s choice does not depend on the way the alternatives are presented.</a:t>
            </a:r>
            <a:endParaRPr/>
          </a:p>
        </p:txBody>
      </p:sp>
      <p:sp>
        <p:nvSpPr>
          <p:cNvPr id="93" name="Google Shape;93;p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5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5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Mario Balotelli</a:t>
            </a:r>
            <a:r>
              <a:rPr lang="en-US"/>
              <a:t> vs. </a:t>
            </a:r>
            <a:r>
              <a:rPr lang="en-US"/>
              <a:t>Robert Lewandowski</a:t>
            </a:r>
            <a:endParaRPr/>
          </a:p>
        </p:txBody>
      </p:sp>
      <p:sp>
        <p:nvSpPr>
          <p:cNvPr id="470" name="Google Shape;470;p5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5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5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5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5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5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5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5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5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5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5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5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34754193bd3_0_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g34754193bd3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f4d3948e0b_0_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g1f4d3948e0b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247ef4b761_0_5: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g1247ef4b761_0_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5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6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6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6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6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6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6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6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6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6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6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6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6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247ef4b761_0_1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g1247ef4b761_0_1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247ef4b761_0_16: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g1247ef4b761_0_1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34754193bd3_0_5: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g34754193bd3_0_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34754193bd3_0_11: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g34754193bd3_0_1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f4d3948e0b_0_5: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g1f4d3948e0b_0_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f4d3948e0b_0_11: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g1f4d3948e0b_0_1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6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6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6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6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6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6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6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6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7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7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p7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7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p7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7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7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7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7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7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7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7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7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7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p7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7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p7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7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p7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7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p8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8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p8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8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p8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8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p8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8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p8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8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p8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8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8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8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p8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8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p8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8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p8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8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1247ef4b761_0_42: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g1247ef4b761_0_4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1" name="Shape 11"/>
        <p:cNvGrpSpPr/>
        <p:nvPr/>
      </p:nvGrpSpPr>
      <p:grpSpPr>
        <a:xfrm>
          <a:off x="0" y="0"/>
          <a:ext cx="0" cy="0"/>
          <a:chOff x="0" y="0"/>
          <a:chExt cx="0" cy="0"/>
        </a:xfrm>
      </p:grpSpPr>
      <p:sp>
        <p:nvSpPr>
          <p:cNvPr id="12" name="Google Shape;12;p2"/>
          <p:cNvSpPr txBox="1"/>
          <p:nvPr>
            <p:ph idx="1" type="subTitle"/>
          </p:nvPr>
        </p:nvSpPr>
        <p:spPr>
          <a:xfrm>
            <a:off x="504000" y="301320"/>
            <a:ext cx="9071640" cy="5851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1" name="Shape 41"/>
        <p:cNvGrpSpPr/>
        <p:nvPr/>
      </p:nvGrpSpPr>
      <p:grpSpPr>
        <a:xfrm>
          <a:off x="0" y="0"/>
          <a:ext cx="0" cy="0"/>
          <a:chOff x="0" y="0"/>
          <a:chExt cx="0" cy="0"/>
        </a:xfrm>
      </p:grpSpPr>
      <p:sp>
        <p:nvSpPr>
          <p:cNvPr id="42" name="Google Shape;42;p11"/>
          <p:cNvSpPr txBox="1"/>
          <p:nvPr>
            <p:ph type="title"/>
          </p:nvPr>
        </p:nvSpPr>
        <p:spPr>
          <a:xfrm>
            <a:off x="504000" y="301320"/>
            <a:ext cx="907164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1"/>
          <p:cNvSpPr txBox="1"/>
          <p:nvPr>
            <p:ph idx="1" type="body"/>
          </p:nvPr>
        </p:nvSpPr>
        <p:spPr>
          <a:xfrm>
            <a:off x="504000" y="1769040"/>
            <a:ext cx="907164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4" name="Google Shape;44;p11"/>
          <p:cNvSpPr txBox="1"/>
          <p:nvPr>
            <p:ph idx="2" type="body"/>
          </p:nvPr>
        </p:nvSpPr>
        <p:spPr>
          <a:xfrm>
            <a:off x="504000" y="4059360"/>
            <a:ext cx="907164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5" name="Shape 45"/>
        <p:cNvGrpSpPr/>
        <p:nvPr/>
      </p:nvGrpSpPr>
      <p:grpSpPr>
        <a:xfrm>
          <a:off x="0" y="0"/>
          <a:ext cx="0" cy="0"/>
          <a:chOff x="0" y="0"/>
          <a:chExt cx="0" cy="0"/>
        </a:xfrm>
      </p:grpSpPr>
      <p:sp>
        <p:nvSpPr>
          <p:cNvPr id="46" name="Google Shape;46;p12"/>
          <p:cNvSpPr txBox="1"/>
          <p:nvPr>
            <p:ph type="title"/>
          </p:nvPr>
        </p:nvSpPr>
        <p:spPr>
          <a:xfrm>
            <a:off x="504000" y="301320"/>
            <a:ext cx="907164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2"/>
          <p:cNvSpPr txBox="1"/>
          <p:nvPr>
            <p:ph idx="1" type="body"/>
          </p:nvPr>
        </p:nvSpPr>
        <p:spPr>
          <a:xfrm>
            <a:off x="504000" y="1769040"/>
            <a:ext cx="442692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8" name="Google Shape;48;p12"/>
          <p:cNvSpPr txBox="1"/>
          <p:nvPr>
            <p:ph idx="2" type="body"/>
          </p:nvPr>
        </p:nvSpPr>
        <p:spPr>
          <a:xfrm>
            <a:off x="5152680" y="1769040"/>
            <a:ext cx="442692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9" name="Google Shape;49;p12"/>
          <p:cNvSpPr txBox="1"/>
          <p:nvPr>
            <p:ph idx="3" type="body"/>
          </p:nvPr>
        </p:nvSpPr>
        <p:spPr>
          <a:xfrm>
            <a:off x="504000" y="4059360"/>
            <a:ext cx="442692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0" name="Google Shape;50;p12"/>
          <p:cNvSpPr txBox="1"/>
          <p:nvPr>
            <p:ph idx="4" type="body"/>
          </p:nvPr>
        </p:nvSpPr>
        <p:spPr>
          <a:xfrm>
            <a:off x="5152680" y="4059360"/>
            <a:ext cx="442692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51" name="Shape 51"/>
        <p:cNvGrpSpPr/>
        <p:nvPr/>
      </p:nvGrpSpPr>
      <p:grpSpPr>
        <a:xfrm>
          <a:off x="0" y="0"/>
          <a:ext cx="0" cy="0"/>
          <a:chOff x="0" y="0"/>
          <a:chExt cx="0" cy="0"/>
        </a:xfrm>
      </p:grpSpPr>
      <p:sp>
        <p:nvSpPr>
          <p:cNvPr id="52" name="Google Shape;52;p13"/>
          <p:cNvSpPr txBox="1"/>
          <p:nvPr>
            <p:ph type="title"/>
          </p:nvPr>
        </p:nvSpPr>
        <p:spPr>
          <a:xfrm>
            <a:off x="504000" y="301320"/>
            <a:ext cx="907164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3"/>
          <p:cNvSpPr txBox="1"/>
          <p:nvPr>
            <p:ph idx="1" type="body"/>
          </p:nvPr>
        </p:nvSpPr>
        <p:spPr>
          <a:xfrm>
            <a:off x="504000" y="1769040"/>
            <a:ext cx="292068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4" name="Google Shape;54;p13"/>
          <p:cNvSpPr txBox="1"/>
          <p:nvPr>
            <p:ph idx="2" type="body"/>
          </p:nvPr>
        </p:nvSpPr>
        <p:spPr>
          <a:xfrm>
            <a:off x="3571200" y="1769040"/>
            <a:ext cx="292068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5" name="Google Shape;55;p13"/>
          <p:cNvSpPr txBox="1"/>
          <p:nvPr>
            <p:ph idx="3" type="body"/>
          </p:nvPr>
        </p:nvSpPr>
        <p:spPr>
          <a:xfrm>
            <a:off x="6638040" y="1769040"/>
            <a:ext cx="292068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6" name="Google Shape;56;p13"/>
          <p:cNvSpPr txBox="1"/>
          <p:nvPr>
            <p:ph idx="4" type="body"/>
          </p:nvPr>
        </p:nvSpPr>
        <p:spPr>
          <a:xfrm>
            <a:off x="504000" y="4059360"/>
            <a:ext cx="292068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7" name="Google Shape;57;p13"/>
          <p:cNvSpPr txBox="1"/>
          <p:nvPr>
            <p:ph idx="5" type="body"/>
          </p:nvPr>
        </p:nvSpPr>
        <p:spPr>
          <a:xfrm>
            <a:off x="3571200" y="4059360"/>
            <a:ext cx="292068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8" name="Google Shape;58;p13"/>
          <p:cNvSpPr txBox="1"/>
          <p:nvPr>
            <p:ph idx="6" type="body"/>
          </p:nvPr>
        </p:nvSpPr>
        <p:spPr>
          <a:xfrm>
            <a:off x="6638040" y="4059360"/>
            <a:ext cx="292068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3" name="Shape 13"/>
        <p:cNvGrpSpPr/>
        <p:nvPr/>
      </p:nvGrpSpPr>
      <p:grpSpPr>
        <a:xfrm>
          <a:off x="0" y="0"/>
          <a:ext cx="0" cy="0"/>
          <a:chOff x="0" y="0"/>
          <a:chExt cx="0" cy="0"/>
        </a:xfrm>
      </p:grpSpPr>
      <p:sp>
        <p:nvSpPr>
          <p:cNvPr id="14" name="Google Shape;14;p3"/>
          <p:cNvSpPr txBox="1"/>
          <p:nvPr>
            <p:ph type="title"/>
          </p:nvPr>
        </p:nvSpPr>
        <p:spPr>
          <a:xfrm>
            <a:off x="504000" y="301320"/>
            <a:ext cx="907164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3"/>
          <p:cNvSpPr txBox="1"/>
          <p:nvPr>
            <p:ph idx="1" type="body"/>
          </p:nvPr>
        </p:nvSpPr>
        <p:spPr>
          <a:xfrm>
            <a:off x="504000" y="1769040"/>
            <a:ext cx="9071640" cy="43848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6" name="Shape 1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7" name="Shape 17"/>
        <p:cNvGrpSpPr/>
        <p:nvPr/>
      </p:nvGrpSpPr>
      <p:grpSpPr>
        <a:xfrm>
          <a:off x="0" y="0"/>
          <a:ext cx="0" cy="0"/>
          <a:chOff x="0" y="0"/>
          <a:chExt cx="0" cy="0"/>
        </a:xfrm>
      </p:grpSpPr>
      <p:sp>
        <p:nvSpPr>
          <p:cNvPr id="18" name="Google Shape;18;p5"/>
          <p:cNvSpPr txBox="1"/>
          <p:nvPr>
            <p:ph type="title"/>
          </p:nvPr>
        </p:nvSpPr>
        <p:spPr>
          <a:xfrm>
            <a:off x="504000" y="301320"/>
            <a:ext cx="907164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5"/>
          <p:cNvSpPr txBox="1"/>
          <p:nvPr>
            <p:ph idx="1" type="subTitle"/>
          </p:nvPr>
        </p:nvSpPr>
        <p:spPr>
          <a:xfrm>
            <a:off x="504000" y="1769040"/>
            <a:ext cx="9071640" cy="438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0" name="Shape 20"/>
        <p:cNvGrpSpPr/>
        <p:nvPr/>
      </p:nvGrpSpPr>
      <p:grpSpPr>
        <a:xfrm>
          <a:off x="0" y="0"/>
          <a:ext cx="0" cy="0"/>
          <a:chOff x="0" y="0"/>
          <a:chExt cx="0" cy="0"/>
        </a:xfrm>
      </p:grpSpPr>
      <p:sp>
        <p:nvSpPr>
          <p:cNvPr id="21" name="Google Shape;21;p6"/>
          <p:cNvSpPr txBox="1"/>
          <p:nvPr>
            <p:ph type="title"/>
          </p:nvPr>
        </p:nvSpPr>
        <p:spPr>
          <a:xfrm>
            <a:off x="504000" y="301320"/>
            <a:ext cx="907164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6"/>
          <p:cNvSpPr txBox="1"/>
          <p:nvPr>
            <p:ph idx="1" type="body"/>
          </p:nvPr>
        </p:nvSpPr>
        <p:spPr>
          <a:xfrm>
            <a:off x="504000" y="1769040"/>
            <a:ext cx="4426920" cy="43848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 name="Google Shape;23;p6"/>
          <p:cNvSpPr txBox="1"/>
          <p:nvPr>
            <p:ph idx="2" type="body"/>
          </p:nvPr>
        </p:nvSpPr>
        <p:spPr>
          <a:xfrm>
            <a:off x="5152680" y="1769040"/>
            <a:ext cx="4426920" cy="43848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7"/>
          <p:cNvSpPr txBox="1"/>
          <p:nvPr>
            <p:ph type="title"/>
          </p:nvPr>
        </p:nvSpPr>
        <p:spPr>
          <a:xfrm>
            <a:off x="504000" y="301320"/>
            <a:ext cx="907164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6" name="Shape 26"/>
        <p:cNvGrpSpPr/>
        <p:nvPr/>
      </p:nvGrpSpPr>
      <p:grpSpPr>
        <a:xfrm>
          <a:off x="0" y="0"/>
          <a:ext cx="0" cy="0"/>
          <a:chOff x="0" y="0"/>
          <a:chExt cx="0" cy="0"/>
        </a:xfrm>
      </p:grpSpPr>
      <p:sp>
        <p:nvSpPr>
          <p:cNvPr id="27" name="Google Shape;27;p8"/>
          <p:cNvSpPr txBox="1"/>
          <p:nvPr>
            <p:ph type="title"/>
          </p:nvPr>
        </p:nvSpPr>
        <p:spPr>
          <a:xfrm>
            <a:off x="504000" y="301320"/>
            <a:ext cx="907164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8"/>
          <p:cNvSpPr txBox="1"/>
          <p:nvPr>
            <p:ph idx="1" type="body"/>
          </p:nvPr>
        </p:nvSpPr>
        <p:spPr>
          <a:xfrm>
            <a:off x="504000" y="1769040"/>
            <a:ext cx="442692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9" name="Google Shape;29;p8"/>
          <p:cNvSpPr txBox="1"/>
          <p:nvPr>
            <p:ph idx="2" type="body"/>
          </p:nvPr>
        </p:nvSpPr>
        <p:spPr>
          <a:xfrm>
            <a:off x="5152680" y="1769040"/>
            <a:ext cx="4426920" cy="43848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 name="Google Shape;30;p8"/>
          <p:cNvSpPr txBox="1"/>
          <p:nvPr>
            <p:ph idx="3" type="body"/>
          </p:nvPr>
        </p:nvSpPr>
        <p:spPr>
          <a:xfrm>
            <a:off x="504000" y="4059360"/>
            <a:ext cx="442692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1" name="Shape 31"/>
        <p:cNvGrpSpPr/>
        <p:nvPr/>
      </p:nvGrpSpPr>
      <p:grpSpPr>
        <a:xfrm>
          <a:off x="0" y="0"/>
          <a:ext cx="0" cy="0"/>
          <a:chOff x="0" y="0"/>
          <a:chExt cx="0" cy="0"/>
        </a:xfrm>
      </p:grpSpPr>
      <p:sp>
        <p:nvSpPr>
          <p:cNvPr id="32" name="Google Shape;32;p9"/>
          <p:cNvSpPr txBox="1"/>
          <p:nvPr>
            <p:ph type="title"/>
          </p:nvPr>
        </p:nvSpPr>
        <p:spPr>
          <a:xfrm>
            <a:off x="504000" y="301320"/>
            <a:ext cx="907164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9"/>
          <p:cNvSpPr txBox="1"/>
          <p:nvPr>
            <p:ph idx="1" type="body"/>
          </p:nvPr>
        </p:nvSpPr>
        <p:spPr>
          <a:xfrm>
            <a:off x="504000" y="1769040"/>
            <a:ext cx="4426920" cy="43848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4" name="Google Shape;34;p9"/>
          <p:cNvSpPr txBox="1"/>
          <p:nvPr>
            <p:ph idx="2" type="body"/>
          </p:nvPr>
        </p:nvSpPr>
        <p:spPr>
          <a:xfrm>
            <a:off x="5152680" y="1769040"/>
            <a:ext cx="442692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5" name="Google Shape;35;p9"/>
          <p:cNvSpPr txBox="1"/>
          <p:nvPr>
            <p:ph idx="3" type="body"/>
          </p:nvPr>
        </p:nvSpPr>
        <p:spPr>
          <a:xfrm>
            <a:off x="5152680" y="4059360"/>
            <a:ext cx="442692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36" name="Shape 36"/>
        <p:cNvGrpSpPr/>
        <p:nvPr/>
      </p:nvGrpSpPr>
      <p:grpSpPr>
        <a:xfrm>
          <a:off x="0" y="0"/>
          <a:ext cx="0" cy="0"/>
          <a:chOff x="0" y="0"/>
          <a:chExt cx="0" cy="0"/>
        </a:xfrm>
      </p:grpSpPr>
      <p:sp>
        <p:nvSpPr>
          <p:cNvPr id="37" name="Google Shape;37;p10"/>
          <p:cNvSpPr txBox="1"/>
          <p:nvPr>
            <p:ph type="title"/>
          </p:nvPr>
        </p:nvSpPr>
        <p:spPr>
          <a:xfrm>
            <a:off x="504000" y="301320"/>
            <a:ext cx="9071640" cy="1262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0"/>
          <p:cNvSpPr txBox="1"/>
          <p:nvPr>
            <p:ph idx="1" type="body"/>
          </p:nvPr>
        </p:nvSpPr>
        <p:spPr>
          <a:xfrm>
            <a:off x="504000" y="1769040"/>
            <a:ext cx="442692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9" name="Google Shape;39;p10"/>
          <p:cNvSpPr txBox="1"/>
          <p:nvPr>
            <p:ph idx="2" type="body"/>
          </p:nvPr>
        </p:nvSpPr>
        <p:spPr>
          <a:xfrm>
            <a:off x="5152680" y="1769040"/>
            <a:ext cx="442692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0" name="Google Shape;40;p10"/>
          <p:cNvSpPr txBox="1"/>
          <p:nvPr>
            <p:ph idx="3" type="body"/>
          </p:nvPr>
        </p:nvSpPr>
        <p:spPr>
          <a:xfrm>
            <a:off x="504000" y="4059360"/>
            <a:ext cx="9071640" cy="2091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 name="Shape 5"/>
        <p:cNvGrpSpPr/>
        <p:nvPr/>
      </p:nvGrpSpPr>
      <p:grpSpPr>
        <a:xfrm>
          <a:off x="0" y="0"/>
          <a:ext cx="0" cy="0"/>
          <a:chOff x="0" y="0"/>
          <a:chExt cx="0" cy="0"/>
        </a:xfrm>
      </p:grpSpPr>
      <p:sp>
        <p:nvSpPr>
          <p:cNvPr id="6" name="Google Shape;6;p1"/>
          <p:cNvSpPr txBox="1"/>
          <p:nvPr>
            <p:ph type="title"/>
          </p:nvPr>
        </p:nvSpPr>
        <p:spPr>
          <a:xfrm>
            <a:off x="504000" y="301320"/>
            <a:ext cx="9071640" cy="12621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 name="Google Shape;7;p1"/>
          <p:cNvSpPr txBox="1"/>
          <p:nvPr>
            <p:ph idx="1" type="body"/>
          </p:nvPr>
        </p:nvSpPr>
        <p:spPr>
          <a:xfrm>
            <a:off x="504000" y="1769040"/>
            <a:ext cx="9071640" cy="438480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8" name="Google Shape;8;p1"/>
          <p:cNvSpPr txBox="1"/>
          <p:nvPr>
            <p:ph idx="10" type="dt"/>
          </p:nvPr>
        </p:nvSpPr>
        <p:spPr>
          <a:xfrm>
            <a:off x="504000" y="6887160"/>
            <a:ext cx="2348280" cy="52128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9" name="Google Shape;9;p1"/>
          <p:cNvSpPr txBox="1"/>
          <p:nvPr>
            <p:ph idx="11" type="ftr"/>
          </p:nvPr>
        </p:nvSpPr>
        <p:spPr>
          <a:xfrm>
            <a:off x="3447360" y="6887160"/>
            <a:ext cx="3195000" cy="52128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0" name="Google Shape;10;p1"/>
          <p:cNvSpPr txBox="1"/>
          <p:nvPr>
            <p:ph idx="12" type="sldNum"/>
          </p:nvPr>
        </p:nvSpPr>
        <p:spPr>
          <a:xfrm>
            <a:off x="7227360" y="6887160"/>
            <a:ext cx="2348280" cy="52128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i="0" sz="1400" u="none" cap="none" strike="noStrike">
                <a:latin typeface="Times New Roman"/>
                <a:ea typeface="Times New Roman"/>
                <a:cs typeface="Times New Roman"/>
                <a:sym typeface="Times New Roman"/>
              </a:defRPr>
            </a:lvl1pPr>
            <a:lvl2pPr indent="0" lvl="1" marL="0" marR="0" rtl="0" algn="r">
              <a:spcBef>
                <a:spcPts val="0"/>
              </a:spcBef>
              <a:buNone/>
              <a:defRPr b="0" i="0" sz="1400" u="none" cap="none" strike="noStrike">
                <a:latin typeface="Times New Roman"/>
                <a:ea typeface="Times New Roman"/>
                <a:cs typeface="Times New Roman"/>
                <a:sym typeface="Times New Roman"/>
              </a:defRPr>
            </a:lvl2pPr>
            <a:lvl3pPr indent="0" lvl="2" marL="0" marR="0" rtl="0" algn="r">
              <a:spcBef>
                <a:spcPts val="0"/>
              </a:spcBef>
              <a:buNone/>
              <a:defRPr b="0" i="0" sz="1400" u="none" cap="none" strike="noStrike">
                <a:latin typeface="Times New Roman"/>
                <a:ea typeface="Times New Roman"/>
                <a:cs typeface="Times New Roman"/>
                <a:sym typeface="Times New Roman"/>
              </a:defRPr>
            </a:lvl3pPr>
            <a:lvl4pPr indent="0" lvl="3" marL="0" marR="0" rtl="0" algn="r">
              <a:spcBef>
                <a:spcPts val="0"/>
              </a:spcBef>
              <a:buNone/>
              <a:defRPr b="0" i="0" sz="1400" u="none" cap="none" strike="noStrike">
                <a:latin typeface="Times New Roman"/>
                <a:ea typeface="Times New Roman"/>
                <a:cs typeface="Times New Roman"/>
                <a:sym typeface="Times New Roman"/>
              </a:defRPr>
            </a:lvl4pPr>
            <a:lvl5pPr indent="0" lvl="4" marL="0" marR="0" rtl="0" algn="r">
              <a:spcBef>
                <a:spcPts val="0"/>
              </a:spcBef>
              <a:buNone/>
              <a:defRPr b="0" i="0" sz="1400" u="none" cap="none" strike="noStrike">
                <a:latin typeface="Times New Roman"/>
                <a:ea typeface="Times New Roman"/>
                <a:cs typeface="Times New Roman"/>
                <a:sym typeface="Times New Roman"/>
              </a:defRPr>
            </a:lvl5pPr>
            <a:lvl6pPr indent="0" lvl="5" marL="0" marR="0" rtl="0" algn="r">
              <a:spcBef>
                <a:spcPts val="0"/>
              </a:spcBef>
              <a:buNone/>
              <a:defRPr b="0" i="0" sz="1400" u="none" cap="none" strike="noStrike">
                <a:latin typeface="Times New Roman"/>
                <a:ea typeface="Times New Roman"/>
                <a:cs typeface="Times New Roman"/>
                <a:sym typeface="Times New Roman"/>
              </a:defRPr>
            </a:lvl6pPr>
            <a:lvl7pPr indent="0" lvl="6" marL="0" marR="0" rtl="0" algn="r">
              <a:spcBef>
                <a:spcPts val="0"/>
              </a:spcBef>
              <a:buNone/>
              <a:defRPr b="0" i="0" sz="1400" u="none" cap="none" strike="noStrike">
                <a:latin typeface="Times New Roman"/>
                <a:ea typeface="Times New Roman"/>
                <a:cs typeface="Times New Roman"/>
                <a:sym typeface="Times New Roman"/>
              </a:defRPr>
            </a:lvl7pPr>
            <a:lvl8pPr indent="0" lvl="7" marL="0" marR="0" rtl="0" algn="r">
              <a:spcBef>
                <a:spcPts val="0"/>
              </a:spcBef>
              <a:buNone/>
              <a:defRPr b="0" i="0" sz="1400" u="none" cap="none" strike="noStrike">
                <a:latin typeface="Times New Roman"/>
                <a:ea typeface="Times New Roman"/>
                <a:cs typeface="Times New Roman"/>
                <a:sym typeface="Times New Roman"/>
              </a:defRPr>
            </a:lvl8pPr>
            <a:lvl9pPr indent="0" lvl="8" marL="0" marR="0" rtl="0" algn="r">
              <a:spcBef>
                <a:spcPts val="0"/>
              </a:spcBef>
              <a:buNone/>
              <a:defRPr b="0" i="0" sz="1400" u="none" cap="none" strike="noStrike">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4.jpg"/><Relationship Id="rId4" Type="http://schemas.openxmlformats.org/officeDocument/2006/relationships/image" Target="../media/image3.png"/><Relationship Id="rId5" Type="http://schemas.openxmlformats.org/officeDocument/2006/relationships/image" Target="../media/image31.gif"/><Relationship Id="rId6" Type="http://schemas.openxmlformats.org/officeDocument/2006/relationships/image" Target="../media/image1.png"/><Relationship Id="rId7" Type="http://schemas.openxmlformats.org/officeDocument/2006/relationships/image" Target="../media/image9.jpg"/><Relationship Id="rId8" Type="http://schemas.openxmlformats.org/officeDocument/2006/relationships/image" Target="../media/image20.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11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10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11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11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114.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hyperlink" Target="https://bear.warrington.ufl.edu/brenner/mar7588/Papers/shafir-reasonbased-cog1993.pdf"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11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1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109.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11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114.jp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120.jp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image" Target="../media/image116.jp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113.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3.jpg"/><Relationship Id="rId4" Type="http://schemas.openxmlformats.org/officeDocument/2006/relationships/image" Target="../media/image46.jpg"/><Relationship Id="rId5" Type="http://schemas.openxmlformats.org/officeDocument/2006/relationships/image" Target="../media/image51.jpg"/><Relationship Id="rId6" Type="http://schemas.openxmlformats.org/officeDocument/2006/relationships/image" Target="../media/image5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2.png"/><Relationship Id="rId4" Type="http://schemas.openxmlformats.org/officeDocument/2006/relationships/image" Target="../media/image33.jpg"/><Relationship Id="rId5" Type="http://schemas.openxmlformats.org/officeDocument/2006/relationships/image" Target="../media/image46.jpg"/><Relationship Id="rId6" Type="http://schemas.openxmlformats.org/officeDocument/2006/relationships/image" Target="../media/image51.jpg"/></Relationships>
</file>

<file path=ppt/slides/_rels/slide3.xml.rels><?xml version="1.0" encoding="UTF-8" standalone="yes"?><Relationships xmlns="http://schemas.openxmlformats.org/package/2006/relationships"><Relationship Id="rId10" Type="http://schemas.openxmlformats.org/officeDocument/2006/relationships/image" Target="../media/image20.jpg"/><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gif"/><Relationship Id="rId4" Type="http://schemas.openxmlformats.org/officeDocument/2006/relationships/image" Target="../media/image15.png"/><Relationship Id="rId9" Type="http://schemas.openxmlformats.org/officeDocument/2006/relationships/image" Target="../media/image9.jpg"/><Relationship Id="rId5" Type="http://schemas.openxmlformats.org/officeDocument/2006/relationships/image" Target="../media/image24.jpg"/><Relationship Id="rId6" Type="http://schemas.openxmlformats.org/officeDocument/2006/relationships/image" Target="../media/image3.png"/><Relationship Id="rId7" Type="http://schemas.openxmlformats.org/officeDocument/2006/relationships/image" Target="../media/image31.gif"/><Relationship Id="rId8"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6.jpg"/><Relationship Id="rId4" Type="http://schemas.openxmlformats.org/officeDocument/2006/relationships/image" Target="../media/image51.jpg"/><Relationship Id="rId5" Type="http://schemas.openxmlformats.org/officeDocument/2006/relationships/image" Target="../media/image52.png"/><Relationship Id="rId6" Type="http://schemas.openxmlformats.org/officeDocument/2006/relationships/image" Target="../media/image3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6.jpg"/><Relationship Id="rId4" Type="http://schemas.openxmlformats.org/officeDocument/2006/relationships/image" Target="../media/image51.jpg"/><Relationship Id="rId5" Type="http://schemas.openxmlformats.org/officeDocument/2006/relationships/image" Target="../media/image52.png"/><Relationship Id="rId6" Type="http://schemas.openxmlformats.org/officeDocument/2006/relationships/image" Target="../media/image3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6.jpg"/><Relationship Id="rId4" Type="http://schemas.openxmlformats.org/officeDocument/2006/relationships/image" Target="../media/image51.jpg"/><Relationship Id="rId5" Type="http://schemas.openxmlformats.org/officeDocument/2006/relationships/image" Target="../media/image52.png"/><Relationship Id="rId6" Type="http://schemas.openxmlformats.org/officeDocument/2006/relationships/image" Target="../media/image3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6.jpg"/><Relationship Id="rId4" Type="http://schemas.openxmlformats.org/officeDocument/2006/relationships/image" Target="../media/image51.jpg"/><Relationship Id="rId5" Type="http://schemas.openxmlformats.org/officeDocument/2006/relationships/image" Target="../media/image52.png"/><Relationship Id="rId6" Type="http://schemas.openxmlformats.org/officeDocument/2006/relationships/image" Target="../media/image3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9.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8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7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9.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7.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67.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86.png"/><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7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6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72.png"/></Relationships>
</file>

<file path=ppt/slides/_rels/slide7.xml.rels><?xml version="1.0" encoding="UTF-8" standalone="yes"?><Relationships xmlns="http://schemas.openxmlformats.org/package/2006/relationships"><Relationship Id="rId10" Type="http://schemas.openxmlformats.org/officeDocument/2006/relationships/image" Target="../media/image20.jp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gif"/><Relationship Id="rId4" Type="http://schemas.openxmlformats.org/officeDocument/2006/relationships/image" Target="../media/image15.png"/><Relationship Id="rId9" Type="http://schemas.openxmlformats.org/officeDocument/2006/relationships/image" Target="../media/image9.jpg"/><Relationship Id="rId5" Type="http://schemas.openxmlformats.org/officeDocument/2006/relationships/image" Target="../media/image24.jpg"/><Relationship Id="rId6" Type="http://schemas.openxmlformats.org/officeDocument/2006/relationships/image" Target="../media/image3.png"/><Relationship Id="rId7" Type="http://schemas.openxmlformats.org/officeDocument/2006/relationships/image" Target="../media/image31.gif"/><Relationship Id="rId8"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6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7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6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7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6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7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6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7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6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7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4.jpg"/><Relationship Id="rId4" Type="http://schemas.openxmlformats.org/officeDocument/2006/relationships/image" Target="../media/image9.jpg"/><Relationship Id="rId5" Type="http://schemas.openxmlformats.org/officeDocument/2006/relationships/image" Target="../media/image20.jpg"/><Relationship Id="rId6" Type="http://schemas.openxmlformats.org/officeDocument/2006/relationships/image" Target="../media/image3.png"/><Relationship Id="rId7" Type="http://schemas.openxmlformats.org/officeDocument/2006/relationships/image" Target="../media/image1.png"/><Relationship Id="rId8" Type="http://schemas.openxmlformats.org/officeDocument/2006/relationships/image" Target="../media/image31.gi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6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7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6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7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9.jpg"/><Relationship Id="rId4" Type="http://schemas.openxmlformats.org/officeDocument/2006/relationships/image" Target="../media/image91.png"/><Relationship Id="rId5" Type="http://schemas.openxmlformats.org/officeDocument/2006/relationships/image" Target="../media/image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93.png"/><Relationship Id="rId4" Type="http://schemas.openxmlformats.org/officeDocument/2006/relationships/image" Target="../media/image9.jpg"/><Relationship Id="rId5" Type="http://schemas.openxmlformats.org/officeDocument/2006/relationships/image" Target="../media/image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91.png"/><Relationship Id="rId4" Type="http://schemas.openxmlformats.org/officeDocument/2006/relationships/image" Target="../media/image9.jpg"/><Relationship Id="rId5" Type="http://schemas.openxmlformats.org/officeDocument/2006/relationships/image" Target="../media/image3.png"/><Relationship Id="rId6" Type="http://schemas.openxmlformats.org/officeDocument/2006/relationships/image" Target="../media/image31.gi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93.png"/><Relationship Id="rId4" Type="http://schemas.openxmlformats.org/officeDocument/2006/relationships/image" Target="../media/image9.jpg"/><Relationship Id="rId5" Type="http://schemas.openxmlformats.org/officeDocument/2006/relationships/image" Target="../media/image3.png"/><Relationship Id="rId6" Type="http://schemas.openxmlformats.org/officeDocument/2006/relationships/image" Target="../media/image31.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4.jpg"/><Relationship Id="rId4" Type="http://schemas.openxmlformats.org/officeDocument/2006/relationships/image" Target="../media/image3.png"/><Relationship Id="rId5" Type="http://schemas.openxmlformats.org/officeDocument/2006/relationships/image" Target="../media/image31.gif"/><Relationship Id="rId6" Type="http://schemas.openxmlformats.org/officeDocument/2006/relationships/image" Target="../media/image1.png"/><Relationship Id="rId7" Type="http://schemas.openxmlformats.org/officeDocument/2006/relationships/image" Target="../media/image9.jpg"/><Relationship Id="rId8" Type="http://schemas.openxmlformats.org/officeDocument/2006/relationships/image" Target="../media/image20.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23.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23.jpg"/><Relationship Id="rId4" Type="http://schemas.openxmlformats.org/officeDocument/2006/relationships/image" Target="../media/image99.jpg"/><Relationship Id="rId5" Type="http://schemas.openxmlformats.org/officeDocument/2006/relationships/image" Target="../media/image97.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123.jpg"/><Relationship Id="rId4" Type="http://schemas.openxmlformats.org/officeDocument/2006/relationships/image" Target="../media/image99.jpg"/><Relationship Id="rId5" Type="http://schemas.openxmlformats.org/officeDocument/2006/relationships/image" Target="../media/image97.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123.jpg"/><Relationship Id="rId4" Type="http://schemas.openxmlformats.org/officeDocument/2006/relationships/image" Target="../media/image99.jpg"/><Relationship Id="rId5" Type="http://schemas.openxmlformats.org/officeDocument/2006/relationships/image" Target="../media/image97.jpg"/><Relationship Id="rId6" Type="http://schemas.openxmlformats.org/officeDocument/2006/relationships/image" Target="../media/image106.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123.jpg"/><Relationship Id="rId4" Type="http://schemas.openxmlformats.org/officeDocument/2006/relationships/image" Target="../media/image99.jpg"/><Relationship Id="rId5" Type="http://schemas.openxmlformats.org/officeDocument/2006/relationships/image" Target="../media/image97.jpg"/><Relationship Id="rId6" Type="http://schemas.openxmlformats.org/officeDocument/2006/relationships/image" Target="../media/image106.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nvSpPr>
        <p:spPr>
          <a:xfrm>
            <a:off x="504000" y="301320"/>
            <a:ext cx="9071640" cy="5851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3200" u="none" cap="none" strike="noStrike">
                <a:latin typeface="Arial"/>
                <a:ea typeface="Arial"/>
                <a:cs typeface="Arial"/>
                <a:sym typeface="Arial"/>
              </a:rPr>
              <a:t>Choice</a:t>
            </a:r>
            <a:endParaRPr b="0" i="0" sz="3200" u="none" cap="none" strike="noStrike">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3"/>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4400" u="none" cap="none" strike="noStrike">
                <a:solidFill>
                  <a:srgbClr val="000099"/>
                </a:solidFill>
                <a:latin typeface="Arial"/>
                <a:ea typeface="Arial"/>
                <a:cs typeface="Arial"/>
                <a:sym typeface="Arial"/>
              </a:rPr>
              <a:t>Choice functions</a:t>
            </a:r>
            <a:endParaRPr b="0" i="0" sz="4400" u="none" cap="none" strike="noStrike">
              <a:solidFill>
                <a:srgbClr val="000099"/>
              </a:solidFill>
              <a:latin typeface="Arial"/>
              <a:ea typeface="Arial"/>
              <a:cs typeface="Arial"/>
              <a:sym typeface="Arial"/>
            </a:endParaRPr>
          </a:p>
        </p:txBody>
      </p:sp>
      <p:sp>
        <p:nvSpPr>
          <p:cNvPr id="150" name="Google Shape;150;p23"/>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0" lvl="0" marL="457200" marR="0" rtl="0" algn="l">
              <a:spcBef>
                <a:spcPts val="0"/>
              </a:spcBef>
              <a:spcAft>
                <a:spcPts val="0"/>
              </a:spcAft>
              <a:buNone/>
            </a:pPr>
            <a:r>
              <a:rPr b="1" i="1" lang="en-US" sz="2800" u="none" cap="none" strike="noStrike">
                <a:latin typeface="Arial"/>
                <a:ea typeface="Arial"/>
                <a:cs typeface="Arial"/>
                <a:sym typeface="Arial"/>
              </a:rPr>
              <a:t>C</a:t>
            </a:r>
            <a:r>
              <a:rPr b="0" i="0" lang="en-US" sz="2800" u="none" cap="none" strike="noStrike">
                <a:latin typeface="Arial"/>
                <a:ea typeface="Arial"/>
                <a:cs typeface="Arial"/>
                <a:sym typeface="Arial"/>
              </a:rPr>
              <a:t> chooses the most difficult program to be admitted </a:t>
            </a:r>
            <a:endParaRPr b="0" i="0" sz="2800" u="none" cap="none" strike="noStrike">
              <a:latin typeface="Arial"/>
              <a:ea typeface="Arial"/>
              <a:cs typeface="Arial"/>
              <a:sym typeface="Arial"/>
            </a:endParaRPr>
          </a:p>
        </p:txBody>
      </p:sp>
      <p:pic>
        <p:nvPicPr>
          <p:cNvPr id="151" name="Google Shape;151;p23"/>
          <p:cNvPicPr preferRelativeResize="0"/>
          <p:nvPr/>
        </p:nvPicPr>
        <p:blipFill rotWithShape="1">
          <a:blip r:embed="rId3">
            <a:alphaModFix/>
          </a:blip>
          <a:srcRect b="0" l="0" r="0" t="0"/>
          <a:stretch/>
        </p:blipFill>
        <p:spPr>
          <a:xfrm>
            <a:off x="5760000" y="3195720"/>
            <a:ext cx="1578600" cy="1304280"/>
          </a:xfrm>
          <a:prstGeom prst="rect">
            <a:avLst/>
          </a:prstGeom>
          <a:noFill/>
          <a:ln>
            <a:noFill/>
          </a:ln>
        </p:spPr>
      </p:pic>
      <p:pic>
        <p:nvPicPr>
          <p:cNvPr id="152" name="Google Shape;152;p23"/>
          <p:cNvPicPr preferRelativeResize="0"/>
          <p:nvPr/>
        </p:nvPicPr>
        <p:blipFill rotWithShape="1">
          <a:blip r:embed="rId4">
            <a:alphaModFix/>
          </a:blip>
          <a:srcRect b="0" l="0" r="0" t="0"/>
          <a:stretch/>
        </p:blipFill>
        <p:spPr>
          <a:xfrm>
            <a:off x="540000" y="4860000"/>
            <a:ext cx="1980000" cy="1980000"/>
          </a:xfrm>
          <a:prstGeom prst="rect">
            <a:avLst/>
          </a:prstGeom>
          <a:noFill/>
          <a:ln>
            <a:noFill/>
          </a:ln>
        </p:spPr>
      </p:pic>
      <p:pic>
        <p:nvPicPr>
          <p:cNvPr id="153" name="Google Shape;153;p23"/>
          <p:cNvPicPr preferRelativeResize="0"/>
          <p:nvPr/>
        </p:nvPicPr>
        <p:blipFill rotWithShape="1">
          <a:blip r:embed="rId5">
            <a:alphaModFix/>
          </a:blip>
          <a:srcRect b="0" l="0" r="0" t="0"/>
          <a:stretch/>
        </p:blipFill>
        <p:spPr>
          <a:xfrm>
            <a:off x="8100000" y="6120000"/>
            <a:ext cx="1723680" cy="1190160"/>
          </a:xfrm>
          <a:prstGeom prst="rect">
            <a:avLst/>
          </a:prstGeom>
          <a:noFill/>
          <a:ln>
            <a:noFill/>
          </a:ln>
        </p:spPr>
      </p:pic>
      <p:pic>
        <p:nvPicPr>
          <p:cNvPr id="154" name="Google Shape;154;p23"/>
          <p:cNvPicPr preferRelativeResize="0"/>
          <p:nvPr/>
        </p:nvPicPr>
        <p:blipFill rotWithShape="1">
          <a:blip r:embed="rId6">
            <a:alphaModFix/>
          </a:blip>
          <a:srcRect b="0" l="0" r="0" t="0"/>
          <a:stretch/>
        </p:blipFill>
        <p:spPr>
          <a:xfrm>
            <a:off x="2700000" y="6206760"/>
            <a:ext cx="3362400" cy="1353240"/>
          </a:xfrm>
          <a:prstGeom prst="rect">
            <a:avLst/>
          </a:prstGeom>
          <a:noFill/>
          <a:ln>
            <a:noFill/>
          </a:ln>
        </p:spPr>
      </p:pic>
      <p:pic>
        <p:nvPicPr>
          <p:cNvPr id="155" name="Google Shape;155;p23"/>
          <p:cNvPicPr preferRelativeResize="0"/>
          <p:nvPr/>
        </p:nvPicPr>
        <p:blipFill rotWithShape="1">
          <a:blip r:embed="rId7">
            <a:alphaModFix/>
          </a:blip>
          <a:srcRect b="0" l="0" r="0" t="0"/>
          <a:stretch/>
        </p:blipFill>
        <p:spPr>
          <a:xfrm>
            <a:off x="4977000" y="5220000"/>
            <a:ext cx="2763000" cy="1079280"/>
          </a:xfrm>
          <a:prstGeom prst="rect">
            <a:avLst/>
          </a:prstGeom>
          <a:noFill/>
          <a:ln>
            <a:noFill/>
          </a:ln>
        </p:spPr>
      </p:pic>
      <p:pic>
        <p:nvPicPr>
          <p:cNvPr id="156" name="Google Shape;156;p23"/>
          <p:cNvPicPr preferRelativeResize="0"/>
          <p:nvPr/>
        </p:nvPicPr>
        <p:blipFill rotWithShape="1">
          <a:blip r:embed="rId8">
            <a:alphaModFix/>
          </a:blip>
          <a:srcRect b="0" l="0" r="0" t="0"/>
          <a:stretch/>
        </p:blipFill>
        <p:spPr>
          <a:xfrm>
            <a:off x="240840" y="3240000"/>
            <a:ext cx="2819160" cy="12060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13"/>
          <p:cNvSpPr txBox="1"/>
          <p:nvPr/>
        </p:nvSpPr>
        <p:spPr>
          <a:xfrm>
            <a:off x="504000" y="301320"/>
            <a:ext cx="9071700" cy="1262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US" sz="4400">
                <a:solidFill>
                  <a:srgbClr val="000099"/>
                </a:solidFill>
              </a:rPr>
              <a:t>Results for our class</a:t>
            </a:r>
            <a:endParaRPr sz="4400">
              <a:solidFill>
                <a:srgbClr val="000099"/>
              </a:solidFill>
            </a:endParaRPr>
          </a:p>
        </p:txBody>
      </p:sp>
      <p:sp>
        <p:nvSpPr>
          <p:cNvPr id="833" name="Google Shape;833;p113"/>
          <p:cNvSpPr txBox="1"/>
          <p:nvPr/>
        </p:nvSpPr>
        <p:spPr>
          <a:xfrm>
            <a:off x="504000" y="1769040"/>
            <a:ext cx="9071700" cy="2184600"/>
          </a:xfrm>
          <a:prstGeom prst="rect">
            <a:avLst/>
          </a:prstGeom>
          <a:noFill/>
          <a:ln>
            <a:noFill/>
          </a:ln>
        </p:spPr>
        <p:txBody>
          <a:bodyPr anchorCtr="0" anchor="t" bIns="0" lIns="0" spcFirstLastPara="1" rIns="0" wrap="square" tIns="0">
            <a:noAutofit/>
          </a:bodyPr>
          <a:lstStyle/>
          <a:p>
            <a:pPr indent="-323999" lvl="0" marL="431999"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Choose one of the </a:t>
            </a:r>
            <a:r>
              <a:rPr lang="en-US" sz="3200"/>
              <a:t>three </a:t>
            </a:r>
            <a:r>
              <a:rPr b="0" lang="en-US" sz="3200" strike="noStrike">
                <a:latin typeface="Arial"/>
                <a:ea typeface="Arial"/>
                <a:cs typeface="Arial"/>
                <a:sym typeface="Arial"/>
              </a:rPr>
              <a:t>vectors </a:t>
            </a:r>
            <a:endParaRPr b="0" sz="3200" strike="noStrike">
              <a:latin typeface="Arial"/>
              <a:ea typeface="Arial"/>
              <a:cs typeface="Arial"/>
              <a:sym typeface="Arial"/>
            </a:endParaRPr>
          </a:p>
          <a:p>
            <a:pPr indent="-287999" lvl="2" marL="1295999" marR="0" rtl="0" algn="l">
              <a:spcBef>
                <a:spcPts val="1417"/>
              </a:spcBef>
              <a:spcAft>
                <a:spcPts val="0"/>
              </a:spcAft>
              <a:buClr>
                <a:srgbClr val="000000"/>
              </a:buClr>
              <a:buSzPts val="1800"/>
              <a:buFont typeface="Noto Sans Symbols"/>
              <a:buChar char="−"/>
            </a:pPr>
            <a:r>
              <a:rPr b="1" i="1" lang="en-US" sz="2400" u="none" cap="none" strike="noStrike">
                <a:latin typeface="Arial"/>
                <a:ea typeface="Arial"/>
                <a:cs typeface="Arial"/>
                <a:sym typeface="Arial"/>
              </a:rPr>
              <a:t>a</a:t>
            </a:r>
            <a:r>
              <a:rPr b="0" i="0" lang="en-US" sz="2400" u="none" cap="none" strike="noStrike">
                <a:latin typeface="Arial"/>
                <a:ea typeface="Arial"/>
                <a:cs typeface="Arial"/>
                <a:sym typeface="Arial"/>
              </a:rPr>
              <a:t> = (7, 4), </a:t>
            </a:r>
            <a:r>
              <a:rPr b="1" i="1" lang="en-US" sz="2400" u="none" cap="none" strike="noStrike">
                <a:latin typeface="Arial"/>
                <a:ea typeface="Arial"/>
                <a:cs typeface="Arial"/>
                <a:sym typeface="Arial"/>
              </a:rPr>
              <a:t>b</a:t>
            </a:r>
            <a:r>
              <a:rPr b="0" i="0" lang="en-US" sz="2400" u="none" cap="none" strike="noStrike">
                <a:latin typeface="Arial"/>
                <a:ea typeface="Arial"/>
                <a:cs typeface="Arial"/>
                <a:sym typeface="Arial"/>
              </a:rPr>
              <a:t> = (4, 7) and </a:t>
            </a:r>
            <a:r>
              <a:rPr b="1" i="1" lang="en-US" sz="2400" u="none" cap="none" strike="noStrike">
                <a:latin typeface="Arial"/>
                <a:ea typeface="Arial"/>
                <a:cs typeface="Arial"/>
                <a:sym typeface="Arial"/>
              </a:rPr>
              <a:t>d</a:t>
            </a:r>
            <a:r>
              <a:rPr b="0" i="0" lang="en-US" sz="2400" u="none" cap="none" strike="noStrike">
                <a:latin typeface="Arial"/>
                <a:ea typeface="Arial"/>
                <a:cs typeface="Arial"/>
                <a:sym typeface="Arial"/>
              </a:rPr>
              <a:t> = (3, 6)</a:t>
            </a:r>
            <a:endParaRPr b="0" i="0" sz="2400" u="none" cap="none" strike="noStrike">
              <a:latin typeface="Arial"/>
              <a:ea typeface="Arial"/>
              <a:cs typeface="Arial"/>
              <a:sym typeface="Arial"/>
            </a:endParaRPr>
          </a:p>
          <a:p>
            <a:pPr indent="0" lvl="0" marL="457200" marR="0" rtl="0" algn="l">
              <a:spcBef>
                <a:spcPts val="850"/>
              </a:spcBef>
              <a:spcAft>
                <a:spcPts val="0"/>
              </a:spcAft>
              <a:buNone/>
            </a:pPr>
            <a:r>
              <a:t/>
            </a:r>
            <a:endParaRPr b="0" sz="3200" strike="noStrike">
              <a:latin typeface="Arial"/>
              <a:ea typeface="Arial"/>
              <a:cs typeface="Arial"/>
              <a:sym typeface="Arial"/>
            </a:endParaRPr>
          </a:p>
          <a:p>
            <a:pPr indent="-232559" lvl="0" marL="431999"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p:txBody>
      </p:sp>
      <p:sp>
        <p:nvSpPr>
          <p:cNvPr id="834" name="Google Shape;834;p113"/>
          <p:cNvSpPr txBox="1"/>
          <p:nvPr/>
        </p:nvSpPr>
        <p:spPr>
          <a:xfrm>
            <a:off x="605550" y="3330475"/>
            <a:ext cx="5217000" cy="21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300"/>
              <a:t>20% (2/10)</a:t>
            </a:r>
            <a:r>
              <a:rPr lang="en-US" sz="3300"/>
              <a:t> chose </a:t>
            </a:r>
            <a:r>
              <a:rPr b="1" lang="en-US" sz="3300"/>
              <a:t>(7,4)</a:t>
            </a:r>
            <a:endParaRPr b="1" sz="3300"/>
          </a:p>
          <a:p>
            <a:pPr indent="0" lvl="0" marL="0" rtl="0" algn="l">
              <a:spcBef>
                <a:spcPts val="0"/>
              </a:spcBef>
              <a:spcAft>
                <a:spcPts val="0"/>
              </a:spcAft>
              <a:buNone/>
            </a:pPr>
            <a:r>
              <a:rPr b="1" lang="en-US" sz="3300"/>
              <a:t>80</a:t>
            </a:r>
            <a:r>
              <a:rPr b="1" lang="en-US" sz="3300"/>
              <a:t>% (8/10)</a:t>
            </a:r>
            <a:r>
              <a:rPr lang="en-US" sz="3300"/>
              <a:t> chose </a:t>
            </a:r>
            <a:r>
              <a:rPr b="1" lang="en-US" sz="3300"/>
              <a:t>(4,7)</a:t>
            </a:r>
            <a:endParaRPr b="1" sz="3300"/>
          </a:p>
          <a:p>
            <a:pPr indent="0" lvl="0" marL="0" rtl="0" algn="l">
              <a:spcBef>
                <a:spcPts val="0"/>
              </a:spcBef>
              <a:spcAft>
                <a:spcPts val="0"/>
              </a:spcAft>
              <a:buNone/>
            </a:pPr>
            <a:r>
              <a:rPr lang="en-US" sz="3300"/>
              <a:t>       </a:t>
            </a:r>
            <a:r>
              <a:rPr b="1" lang="en-US" sz="3300"/>
              <a:t>0%</a:t>
            </a:r>
            <a:r>
              <a:rPr lang="en-US" sz="3300"/>
              <a:t> chose </a:t>
            </a:r>
            <a:r>
              <a:rPr b="1" lang="en-US" sz="3300"/>
              <a:t>(3,6)</a:t>
            </a:r>
            <a:endParaRPr b="1" sz="3300"/>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114"/>
          <p:cNvSpPr txBox="1"/>
          <p:nvPr/>
        </p:nvSpPr>
        <p:spPr>
          <a:xfrm>
            <a:off x="504000" y="301320"/>
            <a:ext cx="9071700" cy="1262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US" sz="4400">
                <a:solidFill>
                  <a:srgbClr val="000099"/>
                </a:solidFill>
              </a:rPr>
              <a:t>Results for 2024/01</a:t>
            </a:r>
            <a:endParaRPr sz="4400">
              <a:solidFill>
                <a:srgbClr val="000099"/>
              </a:solidFill>
            </a:endParaRPr>
          </a:p>
        </p:txBody>
      </p:sp>
      <p:sp>
        <p:nvSpPr>
          <p:cNvPr id="840" name="Google Shape;840;p114"/>
          <p:cNvSpPr txBox="1"/>
          <p:nvPr/>
        </p:nvSpPr>
        <p:spPr>
          <a:xfrm>
            <a:off x="504000" y="1769040"/>
            <a:ext cx="9071700" cy="2184600"/>
          </a:xfrm>
          <a:prstGeom prst="rect">
            <a:avLst/>
          </a:prstGeom>
          <a:noFill/>
          <a:ln>
            <a:noFill/>
          </a:ln>
        </p:spPr>
        <p:txBody>
          <a:bodyPr anchorCtr="0" anchor="t" bIns="0" lIns="0" spcFirstLastPara="1" rIns="0" wrap="square" tIns="0">
            <a:noAutofit/>
          </a:bodyPr>
          <a:lstStyle/>
          <a:p>
            <a:pPr indent="-323999" lvl="0" marL="431999"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Choose one of the </a:t>
            </a:r>
            <a:r>
              <a:rPr lang="en-US" sz="3200"/>
              <a:t>three </a:t>
            </a:r>
            <a:r>
              <a:rPr b="0" lang="en-US" sz="3200" strike="noStrike">
                <a:latin typeface="Arial"/>
                <a:ea typeface="Arial"/>
                <a:cs typeface="Arial"/>
                <a:sym typeface="Arial"/>
              </a:rPr>
              <a:t>vectors </a:t>
            </a:r>
            <a:endParaRPr b="0" sz="3200" strike="noStrike">
              <a:latin typeface="Arial"/>
              <a:ea typeface="Arial"/>
              <a:cs typeface="Arial"/>
              <a:sym typeface="Arial"/>
            </a:endParaRPr>
          </a:p>
          <a:p>
            <a:pPr indent="-287999" lvl="2" marL="1295999" marR="0" rtl="0" algn="l">
              <a:spcBef>
                <a:spcPts val="1417"/>
              </a:spcBef>
              <a:spcAft>
                <a:spcPts val="0"/>
              </a:spcAft>
              <a:buClr>
                <a:srgbClr val="000000"/>
              </a:buClr>
              <a:buSzPts val="1800"/>
              <a:buFont typeface="Noto Sans Symbols"/>
              <a:buChar char="−"/>
            </a:pPr>
            <a:r>
              <a:rPr b="1" i="1" lang="en-US" sz="2400" u="none" cap="none" strike="noStrike">
                <a:latin typeface="Arial"/>
                <a:ea typeface="Arial"/>
                <a:cs typeface="Arial"/>
                <a:sym typeface="Arial"/>
              </a:rPr>
              <a:t>a</a:t>
            </a:r>
            <a:r>
              <a:rPr b="0" i="0" lang="en-US" sz="2400" u="none" cap="none" strike="noStrike">
                <a:latin typeface="Arial"/>
                <a:ea typeface="Arial"/>
                <a:cs typeface="Arial"/>
                <a:sym typeface="Arial"/>
              </a:rPr>
              <a:t> = (7, 4), </a:t>
            </a:r>
            <a:r>
              <a:rPr b="1" i="1" lang="en-US" sz="2400" u="none" cap="none" strike="noStrike">
                <a:latin typeface="Arial"/>
                <a:ea typeface="Arial"/>
                <a:cs typeface="Arial"/>
                <a:sym typeface="Arial"/>
              </a:rPr>
              <a:t>b</a:t>
            </a:r>
            <a:r>
              <a:rPr b="0" i="0" lang="en-US" sz="2400" u="none" cap="none" strike="noStrike">
                <a:latin typeface="Arial"/>
                <a:ea typeface="Arial"/>
                <a:cs typeface="Arial"/>
                <a:sym typeface="Arial"/>
              </a:rPr>
              <a:t> = (4, 7) and </a:t>
            </a:r>
            <a:r>
              <a:rPr b="1" i="1" lang="en-US" sz="2400"/>
              <a:t>c</a:t>
            </a:r>
            <a:r>
              <a:rPr b="0" i="0" lang="en-US" sz="2400" u="none" cap="none" strike="noStrike">
                <a:latin typeface="Arial"/>
                <a:ea typeface="Arial"/>
                <a:cs typeface="Arial"/>
                <a:sym typeface="Arial"/>
              </a:rPr>
              <a:t> = (</a:t>
            </a:r>
            <a:r>
              <a:rPr lang="en-US" sz="2400"/>
              <a:t>6</a:t>
            </a:r>
            <a:r>
              <a:rPr b="0" i="0" lang="en-US" sz="2400" u="none" cap="none" strike="noStrike">
                <a:latin typeface="Arial"/>
                <a:ea typeface="Arial"/>
                <a:cs typeface="Arial"/>
                <a:sym typeface="Arial"/>
              </a:rPr>
              <a:t>, </a:t>
            </a:r>
            <a:r>
              <a:rPr lang="en-US" sz="2400"/>
              <a:t>3</a:t>
            </a:r>
            <a:r>
              <a:rPr b="0" i="0" lang="en-US" sz="2400" u="none" cap="none" strike="noStrike">
                <a:latin typeface="Arial"/>
                <a:ea typeface="Arial"/>
                <a:cs typeface="Arial"/>
                <a:sym typeface="Arial"/>
              </a:rPr>
              <a:t>)</a:t>
            </a:r>
            <a:endParaRPr b="0" i="0" sz="2400" u="none" cap="none" strike="noStrike">
              <a:latin typeface="Arial"/>
              <a:ea typeface="Arial"/>
              <a:cs typeface="Arial"/>
              <a:sym typeface="Arial"/>
            </a:endParaRPr>
          </a:p>
          <a:p>
            <a:pPr indent="0" lvl="0" marL="457200" marR="0" rtl="0" algn="l">
              <a:spcBef>
                <a:spcPts val="850"/>
              </a:spcBef>
              <a:spcAft>
                <a:spcPts val="0"/>
              </a:spcAft>
              <a:buNone/>
            </a:pPr>
            <a:r>
              <a:t/>
            </a:r>
            <a:endParaRPr b="0" sz="3200" strike="noStrike">
              <a:latin typeface="Arial"/>
              <a:ea typeface="Arial"/>
              <a:cs typeface="Arial"/>
              <a:sym typeface="Arial"/>
            </a:endParaRPr>
          </a:p>
          <a:p>
            <a:pPr indent="-232559" lvl="0" marL="431999"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p:txBody>
      </p:sp>
      <p:sp>
        <p:nvSpPr>
          <p:cNvPr id="841" name="Google Shape;841;p114"/>
          <p:cNvSpPr txBox="1"/>
          <p:nvPr/>
        </p:nvSpPr>
        <p:spPr>
          <a:xfrm>
            <a:off x="605550" y="3330475"/>
            <a:ext cx="3415800" cy="21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300"/>
              <a:t>43%</a:t>
            </a:r>
            <a:r>
              <a:rPr lang="en-US" sz="3300"/>
              <a:t> chose </a:t>
            </a:r>
            <a:r>
              <a:rPr b="1" lang="en-US" sz="3300"/>
              <a:t>(7,4)</a:t>
            </a:r>
            <a:endParaRPr b="1" sz="3300"/>
          </a:p>
          <a:p>
            <a:pPr indent="0" lvl="0" marL="0" rtl="0" algn="l">
              <a:spcBef>
                <a:spcPts val="0"/>
              </a:spcBef>
              <a:spcAft>
                <a:spcPts val="0"/>
              </a:spcAft>
              <a:buNone/>
            </a:pPr>
            <a:r>
              <a:rPr b="1" lang="en-US" sz="3300"/>
              <a:t>57%</a:t>
            </a:r>
            <a:r>
              <a:rPr lang="en-US" sz="3300"/>
              <a:t> chose </a:t>
            </a:r>
            <a:r>
              <a:rPr b="1" lang="en-US" sz="3300"/>
              <a:t>(4,7)</a:t>
            </a:r>
            <a:endParaRPr b="1" sz="3300"/>
          </a:p>
          <a:p>
            <a:pPr indent="0" lvl="0" marL="0" rtl="0" algn="l">
              <a:spcBef>
                <a:spcPts val="0"/>
              </a:spcBef>
              <a:spcAft>
                <a:spcPts val="0"/>
              </a:spcAft>
              <a:buNone/>
            </a:pPr>
            <a:r>
              <a:rPr lang="en-US" sz="3300"/>
              <a:t>  </a:t>
            </a:r>
            <a:r>
              <a:rPr b="1" lang="en-US" sz="3300"/>
              <a:t>0%</a:t>
            </a:r>
            <a:r>
              <a:rPr lang="en-US" sz="3300"/>
              <a:t> chose </a:t>
            </a:r>
            <a:r>
              <a:rPr b="1" lang="en-US" sz="3300"/>
              <a:t>(6,3)</a:t>
            </a:r>
            <a:endParaRPr b="1" sz="3300"/>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115"/>
          <p:cNvSpPr txBox="1"/>
          <p:nvPr/>
        </p:nvSpPr>
        <p:spPr>
          <a:xfrm>
            <a:off x="504000" y="301320"/>
            <a:ext cx="9071700" cy="1262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US" sz="4400">
                <a:solidFill>
                  <a:srgbClr val="000099"/>
                </a:solidFill>
              </a:rPr>
              <a:t>Results for 2024/01</a:t>
            </a:r>
            <a:endParaRPr sz="4400">
              <a:solidFill>
                <a:srgbClr val="000099"/>
              </a:solidFill>
            </a:endParaRPr>
          </a:p>
        </p:txBody>
      </p:sp>
      <p:sp>
        <p:nvSpPr>
          <p:cNvPr id="847" name="Google Shape;847;p115"/>
          <p:cNvSpPr txBox="1"/>
          <p:nvPr/>
        </p:nvSpPr>
        <p:spPr>
          <a:xfrm>
            <a:off x="504000" y="1769040"/>
            <a:ext cx="9071700" cy="2184600"/>
          </a:xfrm>
          <a:prstGeom prst="rect">
            <a:avLst/>
          </a:prstGeom>
          <a:noFill/>
          <a:ln>
            <a:noFill/>
          </a:ln>
        </p:spPr>
        <p:txBody>
          <a:bodyPr anchorCtr="0" anchor="t" bIns="0" lIns="0" spcFirstLastPara="1" rIns="0" wrap="square" tIns="0">
            <a:noAutofit/>
          </a:bodyPr>
          <a:lstStyle/>
          <a:p>
            <a:pPr indent="-323999" lvl="0" marL="431999"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Choose one of the </a:t>
            </a:r>
            <a:r>
              <a:rPr lang="en-US" sz="3200"/>
              <a:t>three </a:t>
            </a:r>
            <a:r>
              <a:rPr b="0" lang="en-US" sz="3200" strike="noStrike">
                <a:latin typeface="Arial"/>
                <a:ea typeface="Arial"/>
                <a:cs typeface="Arial"/>
                <a:sym typeface="Arial"/>
              </a:rPr>
              <a:t>vectors </a:t>
            </a:r>
            <a:endParaRPr b="0" sz="3200" strike="noStrike">
              <a:latin typeface="Arial"/>
              <a:ea typeface="Arial"/>
              <a:cs typeface="Arial"/>
              <a:sym typeface="Arial"/>
            </a:endParaRPr>
          </a:p>
          <a:p>
            <a:pPr indent="-287999" lvl="2" marL="1295999" marR="0" rtl="0" algn="l">
              <a:spcBef>
                <a:spcPts val="1417"/>
              </a:spcBef>
              <a:spcAft>
                <a:spcPts val="0"/>
              </a:spcAft>
              <a:buClr>
                <a:srgbClr val="000000"/>
              </a:buClr>
              <a:buSzPts val="1800"/>
              <a:buFont typeface="Noto Sans Symbols"/>
              <a:buChar char="−"/>
            </a:pPr>
            <a:r>
              <a:rPr b="1" i="1" lang="en-US" sz="2400" u="none" cap="none" strike="noStrike">
                <a:latin typeface="Arial"/>
                <a:ea typeface="Arial"/>
                <a:cs typeface="Arial"/>
                <a:sym typeface="Arial"/>
              </a:rPr>
              <a:t>a</a:t>
            </a:r>
            <a:r>
              <a:rPr b="0" i="0" lang="en-US" sz="2400" u="none" cap="none" strike="noStrike">
                <a:latin typeface="Arial"/>
                <a:ea typeface="Arial"/>
                <a:cs typeface="Arial"/>
                <a:sym typeface="Arial"/>
              </a:rPr>
              <a:t> = (7, 4), </a:t>
            </a:r>
            <a:r>
              <a:rPr b="1" i="1" lang="en-US" sz="2400" u="none" cap="none" strike="noStrike">
                <a:latin typeface="Arial"/>
                <a:ea typeface="Arial"/>
                <a:cs typeface="Arial"/>
                <a:sym typeface="Arial"/>
              </a:rPr>
              <a:t>b</a:t>
            </a:r>
            <a:r>
              <a:rPr b="0" i="0" lang="en-US" sz="2400" u="none" cap="none" strike="noStrike">
                <a:latin typeface="Arial"/>
                <a:ea typeface="Arial"/>
                <a:cs typeface="Arial"/>
                <a:sym typeface="Arial"/>
              </a:rPr>
              <a:t> = (4, 7) and </a:t>
            </a:r>
            <a:r>
              <a:rPr b="1" i="1" lang="en-US" sz="2400" u="none" cap="none" strike="noStrike">
                <a:latin typeface="Arial"/>
                <a:ea typeface="Arial"/>
                <a:cs typeface="Arial"/>
                <a:sym typeface="Arial"/>
              </a:rPr>
              <a:t>d</a:t>
            </a:r>
            <a:r>
              <a:rPr b="0" i="0" lang="en-US" sz="2400" u="none" cap="none" strike="noStrike">
                <a:latin typeface="Arial"/>
                <a:ea typeface="Arial"/>
                <a:cs typeface="Arial"/>
                <a:sym typeface="Arial"/>
              </a:rPr>
              <a:t> = (3, 6)</a:t>
            </a:r>
            <a:endParaRPr b="0" i="0" sz="2400" u="none" cap="none" strike="noStrike">
              <a:latin typeface="Arial"/>
              <a:ea typeface="Arial"/>
              <a:cs typeface="Arial"/>
              <a:sym typeface="Arial"/>
            </a:endParaRPr>
          </a:p>
          <a:p>
            <a:pPr indent="0" lvl="0" marL="457200" marR="0" rtl="0" algn="l">
              <a:spcBef>
                <a:spcPts val="850"/>
              </a:spcBef>
              <a:spcAft>
                <a:spcPts val="0"/>
              </a:spcAft>
              <a:buNone/>
            </a:pPr>
            <a:r>
              <a:t/>
            </a:r>
            <a:endParaRPr b="0" sz="3200" strike="noStrike">
              <a:latin typeface="Arial"/>
              <a:ea typeface="Arial"/>
              <a:cs typeface="Arial"/>
              <a:sym typeface="Arial"/>
            </a:endParaRPr>
          </a:p>
          <a:p>
            <a:pPr indent="-232559" lvl="0" marL="431999"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p:txBody>
      </p:sp>
      <p:sp>
        <p:nvSpPr>
          <p:cNvPr id="848" name="Google Shape;848;p115"/>
          <p:cNvSpPr txBox="1"/>
          <p:nvPr/>
        </p:nvSpPr>
        <p:spPr>
          <a:xfrm>
            <a:off x="605550" y="3330475"/>
            <a:ext cx="3415800" cy="21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300"/>
              <a:t>50%</a:t>
            </a:r>
            <a:r>
              <a:rPr lang="en-US" sz="3300"/>
              <a:t> chose </a:t>
            </a:r>
            <a:r>
              <a:rPr b="1" lang="en-US" sz="3300"/>
              <a:t>(7,4)</a:t>
            </a:r>
            <a:endParaRPr b="1" sz="3300"/>
          </a:p>
          <a:p>
            <a:pPr indent="0" lvl="0" marL="0" rtl="0" algn="l">
              <a:spcBef>
                <a:spcPts val="0"/>
              </a:spcBef>
              <a:spcAft>
                <a:spcPts val="0"/>
              </a:spcAft>
              <a:buNone/>
            </a:pPr>
            <a:r>
              <a:rPr b="1" lang="en-US" sz="3300"/>
              <a:t>50%</a:t>
            </a:r>
            <a:r>
              <a:rPr lang="en-US" sz="3300"/>
              <a:t> chose </a:t>
            </a:r>
            <a:r>
              <a:rPr b="1" lang="en-US" sz="3300"/>
              <a:t>(4,7)</a:t>
            </a:r>
            <a:endParaRPr b="1" sz="3300"/>
          </a:p>
          <a:p>
            <a:pPr indent="0" lvl="0" marL="0" rtl="0" algn="l">
              <a:spcBef>
                <a:spcPts val="0"/>
              </a:spcBef>
              <a:spcAft>
                <a:spcPts val="0"/>
              </a:spcAft>
              <a:buNone/>
            </a:pPr>
            <a:r>
              <a:rPr lang="en-US" sz="3300"/>
              <a:t>  </a:t>
            </a:r>
            <a:r>
              <a:rPr b="1" lang="en-US" sz="3300"/>
              <a:t>0%</a:t>
            </a:r>
            <a:r>
              <a:rPr lang="en-US" sz="3300"/>
              <a:t> chose </a:t>
            </a:r>
            <a:r>
              <a:rPr b="1" lang="en-US" sz="3300"/>
              <a:t>(3,6)</a:t>
            </a:r>
            <a:endParaRPr b="1" sz="3300"/>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116"/>
          <p:cNvSpPr txBox="1"/>
          <p:nvPr/>
        </p:nvSpPr>
        <p:spPr>
          <a:xfrm>
            <a:off x="504000" y="301320"/>
            <a:ext cx="9071700" cy="1262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US" sz="4400">
                <a:solidFill>
                  <a:srgbClr val="000099"/>
                </a:solidFill>
              </a:rPr>
              <a:t>Results for 2022/01</a:t>
            </a:r>
            <a:endParaRPr sz="4400">
              <a:solidFill>
                <a:srgbClr val="000099"/>
              </a:solidFill>
            </a:endParaRPr>
          </a:p>
        </p:txBody>
      </p:sp>
      <p:sp>
        <p:nvSpPr>
          <p:cNvPr id="854" name="Google Shape;854;p116"/>
          <p:cNvSpPr txBox="1"/>
          <p:nvPr/>
        </p:nvSpPr>
        <p:spPr>
          <a:xfrm>
            <a:off x="504000" y="1769040"/>
            <a:ext cx="9071700" cy="2184600"/>
          </a:xfrm>
          <a:prstGeom prst="rect">
            <a:avLst/>
          </a:prstGeom>
          <a:noFill/>
          <a:ln>
            <a:noFill/>
          </a:ln>
        </p:spPr>
        <p:txBody>
          <a:bodyPr anchorCtr="0" anchor="t" bIns="0" lIns="0" spcFirstLastPara="1" rIns="0" wrap="square" tIns="0">
            <a:noAutofit/>
          </a:bodyPr>
          <a:lstStyle/>
          <a:p>
            <a:pPr indent="-323999" lvl="0" marL="431999"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Choose one of the </a:t>
            </a:r>
            <a:r>
              <a:rPr lang="en-US" sz="3200"/>
              <a:t>three </a:t>
            </a:r>
            <a:r>
              <a:rPr b="0" lang="en-US" sz="3200" strike="noStrike">
                <a:latin typeface="Arial"/>
                <a:ea typeface="Arial"/>
                <a:cs typeface="Arial"/>
                <a:sym typeface="Arial"/>
              </a:rPr>
              <a:t>vectors </a:t>
            </a:r>
            <a:endParaRPr b="0" sz="3200" strike="noStrike">
              <a:latin typeface="Arial"/>
              <a:ea typeface="Arial"/>
              <a:cs typeface="Arial"/>
              <a:sym typeface="Arial"/>
            </a:endParaRPr>
          </a:p>
          <a:p>
            <a:pPr indent="-287999" lvl="2" marL="1295999" marR="0" rtl="0" algn="l">
              <a:spcBef>
                <a:spcPts val="1417"/>
              </a:spcBef>
              <a:spcAft>
                <a:spcPts val="0"/>
              </a:spcAft>
              <a:buClr>
                <a:srgbClr val="000000"/>
              </a:buClr>
              <a:buSzPts val="1800"/>
              <a:buFont typeface="Noto Sans Symbols"/>
              <a:buChar char="−"/>
            </a:pPr>
            <a:r>
              <a:rPr b="1" i="1" lang="en-US" sz="2400" u="none" cap="none" strike="noStrike">
                <a:latin typeface="Arial"/>
                <a:ea typeface="Arial"/>
                <a:cs typeface="Arial"/>
                <a:sym typeface="Arial"/>
              </a:rPr>
              <a:t>a</a:t>
            </a:r>
            <a:r>
              <a:rPr b="0" i="0" lang="en-US" sz="2400" u="none" cap="none" strike="noStrike">
                <a:latin typeface="Arial"/>
                <a:ea typeface="Arial"/>
                <a:cs typeface="Arial"/>
                <a:sym typeface="Arial"/>
              </a:rPr>
              <a:t> = (7, 4), </a:t>
            </a:r>
            <a:r>
              <a:rPr b="1" i="1" lang="en-US" sz="2400" u="none" cap="none" strike="noStrike">
                <a:latin typeface="Arial"/>
                <a:ea typeface="Arial"/>
                <a:cs typeface="Arial"/>
                <a:sym typeface="Arial"/>
              </a:rPr>
              <a:t>b</a:t>
            </a:r>
            <a:r>
              <a:rPr b="0" i="0" lang="en-US" sz="2400" u="none" cap="none" strike="noStrike">
                <a:latin typeface="Arial"/>
                <a:ea typeface="Arial"/>
                <a:cs typeface="Arial"/>
                <a:sym typeface="Arial"/>
              </a:rPr>
              <a:t> = (4, 7) and </a:t>
            </a:r>
            <a:r>
              <a:rPr b="1" i="1" lang="en-US" sz="2400"/>
              <a:t>c</a:t>
            </a:r>
            <a:r>
              <a:rPr b="0" i="0" lang="en-US" sz="2400" u="none" cap="none" strike="noStrike">
                <a:latin typeface="Arial"/>
                <a:ea typeface="Arial"/>
                <a:cs typeface="Arial"/>
                <a:sym typeface="Arial"/>
              </a:rPr>
              <a:t> = (</a:t>
            </a:r>
            <a:r>
              <a:rPr lang="en-US" sz="2400"/>
              <a:t>6</a:t>
            </a:r>
            <a:r>
              <a:rPr b="0" i="0" lang="en-US" sz="2400" u="none" cap="none" strike="noStrike">
                <a:latin typeface="Arial"/>
                <a:ea typeface="Arial"/>
                <a:cs typeface="Arial"/>
                <a:sym typeface="Arial"/>
              </a:rPr>
              <a:t>, </a:t>
            </a:r>
            <a:r>
              <a:rPr lang="en-US" sz="2400"/>
              <a:t>3</a:t>
            </a:r>
            <a:r>
              <a:rPr b="0" i="0" lang="en-US" sz="2400" u="none" cap="none" strike="noStrike">
                <a:latin typeface="Arial"/>
                <a:ea typeface="Arial"/>
                <a:cs typeface="Arial"/>
                <a:sym typeface="Arial"/>
              </a:rPr>
              <a:t>)</a:t>
            </a:r>
            <a:endParaRPr b="0" i="0" sz="2400" u="none" cap="none" strike="noStrike">
              <a:latin typeface="Arial"/>
              <a:ea typeface="Arial"/>
              <a:cs typeface="Arial"/>
              <a:sym typeface="Arial"/>
            </a:endParaRPr>
          </a:p>
          <a:p>
            <a:pPr indent="0" lvl="0" marL="457200" marR="0" rtl="0" algn="l">
              <a:spcBef>
                <a:spcPts val="850"/>
              </a:spcBef>
              <a:spcAft>
                <a:spcPts val="0"/>
              </a:spcAft>
              <a:buNone/>
            </a:pPr>
            <a:r>
              <a:t/>
            </a:r>
            <a:endParaRPr b="0" sz="3200" strike="noStrike">
              <a:latin typeface="Arial"/>
              <a:ea typeface="Arial"/>
              <a:cs typeface="Arial"/>
              <a:sym typeface="Arial"/>
            </a:endParaRPr>
          </a:p>
          <a:p>
            <a:pPr indent="-232559" lvl="0" marL="431999"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p:txBody>
      </p:sp>
      <p:pic>
        <p:nvPicPr>
          <p:cNvPr id="855" name="Google Shape;855;p116" title="Gráfico"/>
          <p:cNvPicPr preferRelativeResize="0"/>
          <p:nvPr/>
        </p:nvPicPr>
        <p:blipFill>
          <a:blip r:embed="rId3">
            <a:alphaModFix/>
          </a:blip>
          <a:stretch>
            <a:fillRect/>
          </a:stretch>
        </p:blipFill>
        <p:spPr>
          <a:xfrm>
            <a:off x="2370850" y="3380565"/>
            <a:ext cx="5338926" cy="3301236"/>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117"/>
          <p:cNvSpPr txBox="1"/>
          <p:nvPr/>
        </p:nvSpPr>
        <p:spPr>
          <a:xfrm>
            <a:off x="504000" y="301320"/>
            <a:ext cx="9071700" cy="1262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US" sz="4400">
                <a:solidFill>
                  <a:srgbClr val="000099"/>
                </a:solidFill>
              </a:rPr>
              <a:t>Results for 2022/01</a:t>
            </a:r>
            <a:endParaRPr sz="4400">
              <a:solidFill>
                <a:srgbClr val="000099"/>
              </a:solidFill>
            </a:endParaRPr>
          </a:p>
        </p:txBody>
      </p:sp>
      <p:sp>
        <p:nvSpPr>
          <p:cNvPr id="861" name="Google Shape;861;p117"/>
          <p:cNvSpPr txBox="1"/>
          <p:nvPr/>
        </p:nvSpPr>
        <p:spPr>
          <a:xfrm>
            <a:off x="504000" y="1769040"/>
            <a:ext cx="9071700" cy="2184600"/>
          </a:xfrm>
          <a:prstGeom prst="rect">
            <a:avLst/>
          </a:prstGeom>
          <a:noFill/>
          <a:ln>
            <a:noFill/>
          </a:ln>
        </p:spPr>
        <p:txBody>
          <a:bodyPr anchorCtr="0" anchor="t" bIns="0" lIns="0" spcFirstLastPara="1" rIns="0" wrap="square" tIns="0">
            <a:noAutofit/>
          </a:bodyPr>
          <a:lstStyle/>
          <a:p>
            <a:pPr indent="-323999" lvl="0" marL="431999"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Choose one of the </a:t>
            </a:r>
            <a:r>
              <a:rPr lang="en-US" sz="3200"/>
              <a:t>three </a:t>
            </a:r>
            <a:r>
              <a:rPr b="0" lang="en-US" sz="3200" strike="noStrike">
                <a:latin typeface="Arial"/>
                <a:ea typeface="Arial"/>
                <a:cs typeface="Arial"/>
                <a:sym typeface="Arial"/>
              </a:rPr>
              <a:t>vectors </a:t>
            </a:r>
            <a:endParaRPr b="0" sz="3200" strike="noStrike">
              <a:latin typeface="Arial"/>
              <a:ea typeface="Arial"/>
              <a:cs typeface="Arial"/>
              <a:sym typeface="Arial"/>
            </a:endParaRPr>
          </a:p>
          <a:p>
            <a:pPr indent="-287999" lvl="2" marL="1295999" marR="0" rtl="0" algn="l">
              <a:spcBef>
                <a:spcPts val="1417"/>
              </a:spcBef>
              <a:spcAft>
                <a:spcPts val="0"/>
              </a:spcAft>
              <a:buClr>
                <a:srgbClr val="000000"/>
              </a:buClr>
              <a:buSzPts val="1800"/>
              <a:buFont typeface="Noto Sans Symbols"/>
              <a:buChar char="−"/>
            </a:pPr>
            <a:r>
              <a:rPr b="1" i="1" lang="en-US" sz="2400" u="none" cap="none" strike="noStrike">
                <a:latin typeface="Arial"/>
                <a:ea typeface="Arial"/>
                <a:cs typeface="Arial"/>
                <a:sym typeface="Arial"/>
              </a:rPr>
              <a:t>a</a:t>
            </a:r>
            <a:r>
              <a:rPr b="0" i="0" lang="en-US" sz="2400" u="none" cap="none" strike="noStrike">
                <a:latin typeface="Arial"/>
                <a:ea typeface="Arial"/>
                <a:cs typeface="Arial"/>
                <a:sym typeface="Arial"/>
              </a:rPr>
              <a:t> = (7, 4), </a:t>
            </a:r>
            <a:r>
              <a:rPr b="1" i="1" lang="en-US" sz="2400" u="none" cap="none" strike="noStrike">
                <a:latin typeface="Arial"/>
                <a:ea typeface="Arial"/>
                <a:cs typeface="Arial"/>
                <a:sym typeface="Arial"/>
              </a:rPr>
              <a:t>b</a:t>
            </a:r>
            <a:r>
              <a:rPr b="0" i="0" lang="en-US" sz="2400" u="none" cap="none" strike="noStrike">
                <a:latin typeface="Arial"/>
                <a:ea typeface="Arial"/>
                <a:cs typeface="Arial"/>
                <a:sym typeface="Arial"/>
              </a:rPr>
              <a:t> = (4, 7) and </a:t>
            </a:r>
            <a:r>
              <a:rPr b="1" i="1" lang="en-US" sz="2400" u="none" cap="none" strike="noStrike">
                <a:latin typeface="Arial"/>
                <a:ea typeface="Arial"/>
                <a:cs typeface="Arial"/>
                <a:sym typeface="Arial"/>
              </a:rPr>
              <a:t>d</a:t>
            </a:r>
            <a:r>
              <a:rPr b="0" i="0" lang="en-US" sz="2400" u="none" cap="none" strike="noStrike">
                <a:latin typeface="Arial"/>
                <a:ea typeface="Arial"/>
                <a:cs typeface="Arial"/>
                <a:sym typeface="Arial"/>
              </a:rPr>
              <a:t> = (3, 6)</a:t>
            </a:r>
            <a:endParaRPr b="0" i="0" sz="2400" u="none" cap="none" strike="noStrike">
              <a:latin typeface="Arial"/>
              <a:ea typeface="Arial"/>
              <a:cs typeface="Arial"/>
              <a:sym typeface="Arial"/>
            </a:endParaRPr>
          </a:p>
          <a:p>
            <a:pPr indent="0" lvl="0" marL="457200" marR="0" rtl="0" algn="l">
              <a:spcBef>
                <a:spcPts val="850"/>
              </a:spcBef>
              <a:spcAft>
                <a:spcPts val="0"/>
              </a:spcAft>
              <a:buNone/>
            </a:pPr>
            <a:r>
              <a:t/>
            </a:r>
            <a:endParaRPr b="0" sz="3200" strike="noStrike">
              <a:latin typeface="Arial"/>
              <a:ea typeface="Arial"/>
              <a:cs typeface="Arial"/>
              <a:sym typeface="Arial"/>
            </a:endParaRPr>
          </a:p>
          <a:p>
            <a:pPr indent="-232559" lvl="0" marL="431999"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p:txBody>
      </p:sp>
      <p:pic>
        <p:nvPicPr>
          <p:cNvPr id="862" name="Google Shape;862;p117" title="Gráfico"/>
          <p:cNvPicPr preferRelativeResize="0"/>
          <p:nvPr/>
        </p:nvPicPr>
        <p:blipFill>
          <a:blip r:embed="rId3">
            <a:alphaModFix/>
          </a:blip>
          <a:stretch>
            <a:fillRect/>
          </a:stretch>
        </p:blipFill>
        <p:spPr>
          <a:xfrm>
            <a:off x="2370388" y="3275415"/>
            <a:ext cx="5338926" cy="3301236"/>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18"/>
          <p:cNvSpPr txBox="1"/>
          <p:nvPr/>
        </p:nvSpPr>
        <p:spPr>
          <a:xfrm>
            <a:off x="504000" y="301320"/>
            <a:ext cx="9071700" cy="12621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Reason-Based Choice</a:t>
            </a:r>
            <a:endParaRPr b="0" sz="4400" strike="noStrike">
              <a:solidFill>
                <a:srgbClr val="000099"/>
              </a:solidFill>
              <a:latin typeface="Arial"/>
              <a:ea typeface="Arial"/>
              <a:cs typeface="Arial"/>
              <a:sym typeface="Arial"/>
            </a:endParaRPr>
          </a:p>
        </p:txBody>
      </p:sp>
      <p:sp>
        <p:nvSpPr>
          <p:cNvPr id="868" name="Google Shape;868;p118"/>
          <p:cNvSpPr txBox="1"/>
          <p:nvPr/>
        </p:nvSpPr>
        <p:spPr>
          <a:xfrm>
            <a:off x="504000" y="1769040"/>
            <a:ext cx="9071700" cy="4384800"/>
          </a:xfrm>
          <a:prstGeom prst="rect">
            <a:avLst/>
          </a:prstGeom>
          <a:noFill/>
          <a:ln>
            <a:noFill/>
          </a:ln>
        </p:spPr>
        <p:txBody>
          <a:bodyPr anchorCtr="0" anchor="t" bIns="0" lIns="0" spcFirstLastPara="1" rIns="0" wrap="square" tIns="0">
            <a:noAutofit/>
          </a:bodyPr>
          <a:lstStyle/>
          <a:p>
            <a:pPr indent="-323999" lvl="0" marL="431999"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Choose one of the four vectors </a:t>
            </a:r>
            <a:endParaRPr b="0" sz="3200" strike="noStrike">
              <a:latin typeface="Arial"/>
              <a:ea typeface="Arial"/>
              <a:cs typeface="Arial"/>
              <a:sym typeface="Arial"/>
            </a:endParaRPr>
          </a:p>
          <a:p>
            <a:pPr indent="-287999" lvl="2" marL="1295999" marR="0" rtl="0" algn="l">
              <a:spcBef>
                <a:spcPts val="1417"/>
              </a:spcBef>
              <a:spcAft>
                <a:spcPts val="0"/>
              </a:spcAft>
              <a:buClr>
                <a:srgbClr val="000000"/>
              </a:buClr>
              <a:buSzPts val="1800"/>
              <a:buFont typeface="Noto Sans Symbols"/>
              <a:buChar char="−"/>
            </a:pPr>
            <a:r>
              <a:rPr b="1" i="1" lang="en-US" sz="2400" u="none" cap="none" strike="noStrike">
                <a:latin typeface="Arial"/>
                <a:ea typeface="Arial"/>
                <a:cs typeface="Arial"/>
                <a:sym typeface="Arial"/>
              </a:rPr>
              <a:t>a</a:t>
            </a:r>
            <a:r>
              <a:rPr b="0" i="0" lang="en-US" sz="2400" u="none" cap="none" strike="noStrike">
                <a:latin typeface="Arial"/>
                <a:ea typeface="Arial"/>
                <a:cs typeface="Arial"/>
                <a:sym typeface="Arial"/>
              </a:rPr>
              <a:t> = (7, 4), </a:t>
            </a:r>
            <a:r>
              <a:rPr b="1" i="1" lang="en-US" sz="2400" u="none" cap="none" strike="noStrike">
                <a:latin typeface="Arial"/>
                <a:ea typeface="Arial"/>
                <a:cs typeface="Arial"/>
                <a:sym typeface="Arial"/>
              </a:rPr>
              <a:t>b</a:t>
            </a:r>
            <a:r>
              <a:rPr b="0" i="0" lang="en-US" sz="2400" u="none" cap="none" strike="noStrike">
                <a:latin typeface="Arial"/>
                <a:ea typeface="Arial"/>
                <a:cs typeface="Arial"/>
                <a:sym typeface="Arial"/>
              </a:rPr>
              <a:t> = (4, 7), </a:t>
            </a:r>
            <a:r>
              <a:rPr b="1" i="1" lang="en-US" sz="2400" u="none" cap="none" strike="noStrike">
                <a:latin typeface="Arial"/>
                <a:ea typeface="Arial"/>
                <a:cs typeface="Arial"/>
                <a:sym typeface="Arial"/>
              </a:rPr>
              <a:t>c</a:t>
            </a:r>
            <a:r>
              <a:rPr b="0" i="0" lang="en-US" sz="2400" u="none" cap="none" strike="noStrike">
                <a:latin typeface="Arial"/>
                <a:ea typeface="Arial"/>
                <a:cs typeface="Arial"/>
                <a:sym typeface="Arial"/>
              </a:rPr>
              <a:t> = (6, 3), and </a:t>
            </a:r>
            <a:r>
              <a:rPr b="1" i="1" lang="en-US" sz="2400" u="none" cap="none" strike="noStrike">
                <a:latin typeface="Arial"/>
                <a:ea typeface="Arial"/>
                <a:cs typeface="Arial"/>
                <a:sym typeface="Arial"/>
              </a:rPr>
              <a:t>d</a:t>
            </a:r>
            <a:r>
              <a:rPr b="0" i="0" lang="en-US" sz="2400" u="none" cap="none" strike="noStrike">
                <a:latin typeface="Arial"/>
                <a:ea typeface="Arial"/>
                <a:cs typeface="Arial"/>
                <a:sym typeface="Arial"/>
              </a:rPr>
              <a:t> = (3, 6)</a:t>
            </a:r>
            <a:endParaRPr b="0" i="0" sz="2400" u="none" cap="none" strike="noStrike">
              <a:latin typeface="Arial"/>
              <a:ea typeface="Arial"/>
              <a:cs typeface="Arial"/>
              <a:sym typeface="Arial"/>
            </a:endParaRPr>
          </a:p>
          <a:p>
            <a:pPr indent="-323999" lvl="0" marL="431999" marR="0" rtl="0" algn="l">
              <a:spcBef>
                <a:spcPts val="850"/>
              </a:spcBef>
              <a:spcAft>
                <a:spcPts val="0"/>
              </a:spcAft>
              <a:buClr>
                <a:srgbClr val="000000"/>
              </a:buClr>
              <a:buSzPts val="1440"/>
              <a:buFont typeface="Noto Sans Symbols"/>
              <a:buChar char="●"/>
            </a:pPr>
            <a:r>
              <a:rPr b="0" lang="en-US" sz="3200" strike="noStrike">
                <a:latin typeface="Arial"/>
                <a:ea typeface="Arial"/>
                <a:cs typeface="Arial"/>
                <a:sym typeface="Arial"/>
              </a:rPr>
              <a:t>Some had to choose between </a:t>
            </a:r>
            <a:r>
              <a:rPr b="1" i="1" lang="en-US" sz="3200" strike="noStrike">
                <a:latin typeface="Arial"/>
                <a:ea typeface="Arial"/>
                <a:cs typeface="Arial"/>
                <a:sym typeface="Arial"/>
              </a:rPr>
              <a:t>a</a:t>
            </a:r>
            <a:r>
              <a:rPr b="0" lang="en-US" sz="3200" strike="noStrike">
                <a:latin typeface="Arial"/>
                <a:ea typeface="Arial"/>
                <a:cs typeface="Arial"/>
                <a:sym typeface="Arial"/>
              </a:rPr>
              <a:t>, </a:t>
            </a:r>
            <a:r>
              <a:rPr b="1" i="1" lang="en-US" sz="3200" strike="noStrike">
                <a:latin typeface="Arial"/>
                <a:ea typeface="Arial"/>
                <a:cs typeface="Arial"/>
                <a:sym typeface="Arial"/>
              </a:rPr>
              <a:t>b</a:t>
            </a:r>
            <a:r>
              <a:rPr b="0" lang="en-US" sz="3200" strike="noStrike">
                <a:latin typeface="Arial"/>
                <a:ea typeface="Arial"/>
                <a:cs typeface="Arial"/>
                <a:sym typeface="Arial"/>
              </a:rPr>
              <a:t>, and </a:t>
            </a:r>
            <a:r>
              <a:rPr b="1" i="1" lang="en-US" sz="3200" strike="noStrike">
                <a:latin typeface="Arial"/>
                <a:ea typeface="Arial"/>
                <a:cs typeface="Arial"/>
                <a:sym typeface="Arial"/>
              </a:rPr>
              <a:t>c</a:t>
            </a:r>
            <a:r>
              <a:rPr b="0" lang="en-US" sz="3200" strike="noStrike">
                <a:latin typeface="Arial"/>
                <a:ea typeface="Arial"/>
                <a:cs typeface="Arial"/>
                <a:sym typeface="Arial"/>
              </a:rPr>
              <a:t> </a:t>
            </a:r>
            <a:endParaRPr b="0" sz="3200" strike="noStrike">
              <a:latin typeface="Arial"/>
              <a:ea typeface="Arial"/>
              <a:cs typeface="Arial"/>
              <a:sym typeface="Arial"/>
            </a:endParaRPr>
          </a:p>
          <a:p>
            <a:pPr indent="-323999" lvl="0" marL="431999"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Others had to choose between </a:t>
            </a:r>
            <a:r>
              <a:rPr b="1" i="1" lang="en-US" sz="3200" strike="noStrike">
                <a:latin typeface="Arial"/>
                <a:ea typeface="Arial"/>
                <a:cs typeface="Arial"/>
                <a:sym typeface="Arial"/>
              </a:rPr>
              <a:t>a</a:t>
            </a:r>
            <a:r>
              <a:rPr b="0" lang="en-US" sz="3200" strike="noStrike">
                <a:latin typeface="Arial"/>
                <a:ea typeface="Arial"/>
                <a:cs typeface="Arial"/>
                <a:sym typeface="Arial"/>
              </a:rPr>
              <a:t>, </a:t>
            </a:r>
            <a:r>
              <a:rPr b="1" i="1" lang="en-US" sz="3200" strike="noStrike">
                <a:latin typeface="Arial"/>
                <a:ea typeface="Arial"/>
                <a:cs typeface="Arial"/>
                <a:sym typeface="Arial"/>
              </a:rPr>
              <a:t>b</a:t>
            </a:r>
            <a:r>
              <a:rPr b="0" lang="en-US" sz="3200" strike="noStrike">
                <a:latin typeface="Arial"/>
                <a:ea typeface="Arial"/>
                <a:cs typeface="Arial"/>
                <a:sym typeface="Arial"/>
              </a:rPr>
              <a:t>, and </a:t>
            </a:r>
            <a:r>
              <a:rPr b="1" i="1" lang="en-US" sz="3200" strike="noStrike">
                <a:latin typeface="Arial"/>
                <a:ea typeface="Arial"/>
                <a:cs typeface="Arial"/>
                <a:sym typeface="Arial"/>
              </a:rPr>
              <a:t>d</a:t>
            </a:r>
            <a:endParaRPr b="0" sz="3200" strike="noStrike">
              <a:latin typeface="Arial"/>
              <a:ea typeface="Arial"/>
              <a:cs typeface="Arial"/>
              <a:sym typeface="Arial"/>
            </a:endParaRPr>
          </a:p>
          <a:p>
            <a:pPr indent="-323999" lvl="0" marL="431999" marR="0" rtl="0" algn="l">
              <a:spcBef>
                <a:spcPts val="1417"/>
              </a:spcBef>
              <a:spcAft>
                <a:spcPts val="0"/>
              </a:spcAft>
              <a:buClr>
                <a:srgbClr val="000000"/>
              </a:buClr>
              <a:buSzPts val="1440"/>
              <a:buFont typeface="Noto Sans Symbols"/>
              <a:buChar char="●"/>
            </a:pPr>
            <a:r>
              <a:rPr b="1" lang="en-US" sz="3200"/>
              <a:t>Conclusion:</a:t>
            </a:r>
            <a:endParaRPr b="1" sz="3200"/>
          </a:p>
          <a:p>
            <a:pPr indent="-320040" lvl="1" marL="9144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The subjects exhibited a clear tendency toward choosing </a:t>
            </a:r>
            <a:r>
              <a:rPr b="1" i="1" lang="en-US" sz="3200" strike="noStrike">
                <a:latin typeface="Arial"/>
                <a:ea typeface="Arial"/>
                <a:cs typeface="Arial"/>
                <a:sym typeface="Arial"/>
              </a:rPr>
              <a:t>a</a:t>
            </a:r>
            <a:r>
              <a:rPr b="0" lang="en-US" sz="3200" strike="noStrike">
                <a:latin typeface="Arial"/>
                <a:ea typeface="Arial"/>
                <a:cs typeface="Arial"/>
                <a:sym typeface="Arial"/>
              </a:rPr>
              <a:t> out of the set </a:t>
            </a:r>
            <a:r>
              <a:rPr b="1" i="1" lang="en-US" sz="3200" strike="noStrike">
                <a:latin typeface="Arial"/>
                <a:ea typeface="Arial"/>
                <a:cs typeface="Arial"/>
                <a:sym typeface="Arial"/>
              </a:rPr>
              <a:t>{a, b, c}</a:t>
            </a:r>
            <a:r>
              <a:rPr b="0" lang="en-US" sz="3200" strike="noStrike">
                <a:latin typeface="Arial"/>
                <a:ea typeface="Arial"/>
                <a:cs typeface="Arial"/>
                <a:sym typeface="Arial"/>
              </a:rPr>
              <a:t> and choosing </a:t>
            </a:r>
            <a:r>
              <a:rPr b="1" i="1" lang="en-US" sz="3200" strike="noStrike">
                <a:latin typeface="Arial"/>
                <a:ea typeface="Arial"/>
                <a:cs typeface="Arial"/>
                <a:sym typeface="Arial"/>
              </a:rPr>
              <a:t>b</a:t>
            </a:r>
            <a:r>
              <a:rPr b="0" lang="en-US" sz="3200" strike="noStrike">
                <a:latin typeface="Arial"/>
                <a:ea typeface="Arial"/>
                <a:cs typeface="Arial"/>
                <a:sym typeface="Arial"/>
              </a:rPr>
              <a:t> out of the set </a:t>
            </a:r>
            <a:r>
              <a:rPr b="1" i="1" lang="en-US" sz="3200" strike="noStrike">
                <a:latin typeface="Arial"/>
                <a:ea typeface="Arial"/>
                <a:cs typeface="Arial"/>
                <a:sym typeface="Arial"/>
              </a:rPr>
              <a:t>{a, b, d}</a:t>
            </a:r>
            <a:endParaRPr b="0" sz="3200"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8">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119"/>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4400">
                <a:solidFill>
                  <a:srgbClr val="000099"/>
                </a:solidFill>
              </a:rPr>
              <a:t>Results in 2019/02</a:t>
            </a:r>
            <a:endParaRPr b="0" sz="4400" strike="noStrike">
              <a:solidFill>
                <a:srgbClr val="000099"/>
              </a:solidFill>
              <a:latin typeface="Arial"/>
              <a:ea typeface="Arial"/>
              <a:cs typeface="Arial"/>
              <a:sym typeface="Arial"/>
            </a:endParaRPr>
          </a:p>
        </p:txBody>
      </p:sp>
      <p:sp>
        <p:nvSpPr>
          <p:cNvPr id="874" name="Google Shape;874;p119"/>
          <p:cNvSpPr txBox="1"/>
          <p:nvPr/>
        </p:nvSpPr>
        <p:spPr>
          <a:xfrm>
            <a:off x="504000" y="1769040"/>
            <a:ext cx="9071640" cy="218448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Choose one of the </a:t>
            </a:r>
            <a:r>
              <a:rPr lang="en-US" sz="3200"/>
              <a:t>three</a:t>
            </a:r>
            <a:r>
              <a:rPr b="0" lang="en-US" sz="3200" strike="noStrike">
                <a:latin typeface="Arial"/>
                <a:ea typeface="Arial"/>
                <a:cs typeface="Arial"/>
                <a:sym typeface="Arial"/>
              </a:rPr>
              <a:t> vectors </a:t>
            </a:r>
            <a:endParaRPr b="0" sz="3200" strike="noStrike">
              <a:latin typeface="Arial"/>
              <a:ea typeface="Arial"/>
              <a:cs typeface="Arial"/>
              <a:sym typeface="Arial"/>
            </a:endParaRPr>
          </a:p>
          <a:p>
            <a:pPr indent="-287999" lvl="2" marL="1296000" marR="0" rtl="0" algn="l">
              <a:spcBef>
                <a:spcPts val="1417"/>
              </a:spcBef>
              <a:spcAft>
                <a:spcPts val="0"/>
              </a:spcAft>
              <a:buClr>
                <a:srgbClr val="000000"/>
              </a:buClr>
              <a:buSzPts val="1800"/>
              <a:buFont typeface="Noto Sans Symbols"/>
              <a:buChar char="−"/>
            </a:pPr>
            <a:r>
              <a:rPr b="1" i="1" lang="en-US" sz="2400" u="none" cap="none" strike="noStrike">
                <a:latin typeface="Arial"/>
                <a:ea typeface="Arial"/>
                <a:cs typeface="Arial"/>
                <a:sym typeface="Arial"/>
              </a:rPr>
              <a:t>a</a:t>
            </a:r>
            <a:r>
              <a:rPr b="0" i="0" lang="en-US" sz="2400" u="none" cap="none" strike="noStrike">
                <a:latin typeface="Arial"/>
                <a:ea typeface="Arial"/>
                <a:cs typeface="Arial"/>
                <a:sym typeface="Arial"/>
              </a:rPr>
              <a:t> = (7, 4), </a:t>
            </a:r>
            <a:r>
              <a:rPr b="1" i="1" lang="en-US" sz="2400" u="none" cap="none" strike="noStrike">
                <a:latin typeface="Arial"/>
                <a:ea typeface="Arial"/>
                <a:cs typeface="Arial"/>
                <a:sym typeface="Arial"/>
              </a:rPr>
              <a:t>b</a:t>
            </a:r>
            <a:r>
              <a:rPr b="0" i="0" lang="en-US" sz="2400" u="none" cap="none" strike="noStrike">
                <a:latin typeface="Arial"/>
                <a:ea typeface="Arial"/>
                <a:cs typeface="Arial"/>
                <a:sym typeface="Arial"/>
              </a:rPr>
              <a:t> = (4, 7) and </a:t>
            </a:r>
            <a:r>
              <a:rPr b="1" i="1" lang="en-US" sz="2400" u="none" cap="none" strike="noStrike">
                <a:latin typeface="Arial"/>
                <a:ea typeface="Arial"/>
                <a:cs typeface="Arial"/>
                <a:sym typeface="Arial"/>
              </a:rPr>
              <a:t>c</a:t>
            </a:r>
            <a:r>
              <a:rPr b="0" i="0" lang="en-US" sz="2400" u="none" cap="none" strike="noStrike">
                <a:latin typeface="Arial"/>
                <a:ea typeface="Arial"/>
                <a:cs typeface="Arial"/>
                <a:sym typeface="Arial"/>
              </a:rPr>
              <a:t> = (6, 3)</a:t>
            </a:r>
            <a:endParaRPr b="0" i="0" sz="2400" u="none" cap="none" strike="noStrike">
              <a:latin typeface="Arial"/>
              <a:ea typeface="Arial"/>
              <a:cs typeface="Arial"/>
              <a:sym typeface="Arial"/>
            </a:endParaRPr>
          </a:p>
          <a:p>
            <a:pPr indent="0" lvl="0" marL="457200" marR="0" rtl="0" algn="l">
              <a:spcBef>
                <a:spcPts val="850"/>
              </a:spcBef>
              <a:spcAft>
                <a:spcPts val="0"/>
              </a:spcAft>
              <a:buNone/>
            </a:pPr>
            <a:r>
              <a:t/>
            </a:r>
            <a:endParaRPr b="0" sz="3200"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p:txBody>
      </p:sp>
      <p:pic>
        <p:nvPicPr>
          <p:cNvPr id="875" name="Google Shape;875;p119"/>
          <p:cNvPicPr preferRelativeResize="0"/>
          <p:nvPr/>
        </p:nvPicPr>
        <p:blipFill rotWithShape="1">
          <a:blip r:embed="rId3">
            <a:alphaModFix/>
          </a:blip>
          <a:srcRect b="0" l="0" r="0" t="0"/>
          <a:stretch/>
        </p:blipFill>
        <p:spPr>
          <a:xfrm>
            <a:off x="1949040" y="3849840"/>
            <a:ext cx="5714640" cy="35334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120"/>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US" sz="4400">
                <a:solidFill>
                  <a:srgbClr val="000099"/>
                </a:solidFill>
              </a:rPr>
              <a:t>Results in 2019/02</a:t>
            </a:r>
            <a:endParaRPr sz="4400">
              <a:solidFill>
                <a:srgbClr val="000099"/>
              </a:solidFill>
            </a:endParaRPr>
          </a:p>
        </p:txBody>
      </p:sp>
      <p:sp>
        <p:nvSpPr>
          <p:cNvPr id="881" name="Google Shape;881;p120"/>
          <p:cNvSpPr txBox="1"/>
          <p:nvPr/>
        </p:nvSpPr>
        <p:spPr>
          <a:xfrm>
            <a:off x="504000" y="1769040"/>
            <a:ext cx="9071640" cy="218448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Choose one of the </a:t>
            </a:r>
            <a:r>
              <a:rPr lang="en-US" sz="3200"/>
              <a:t>three </a:t>
            </a:r>
            <a:r>
              <a:rPr b="0" lang="en-US" sz="3200" strike="noStrike">
                <a:latin typeface="Arial"/>
                <a:ea typeface="Arial"/>
                <a:cs typeface="Arial"/>
                <a:sym typeface="Arial"/>
              </a:rPr>
              <a:t>vectors </a:t>
            </a:r>
            <a:endParaRPr b="0" sz="3200" strike="noStrike">
              <a:latin typeface="Arial"/>
              <a:ea typeface="Arial"/>
              <a:cs typeface="Arial"/>
              <a:sym typeface="Arial"/>
            </a:endParaRPr>
          </a:p>
          <a:p>
            <a:pPr indent="-287999" lvl="2" marL="1296000" marR="0" rtl="0" algn="l">
              <a:spcBef>
                <a:spcPts val="1417"/>
              </a:spcBef>
              <a:spcAft>
                <a:spcPts val="0"/>
              </a:spcAft>
              <a:buClr>
                <a:srgbClr val="000000"/>
              </a:buClr>
              <a:buSzPts val="1800"/>
              <a:buFont typeface="Noto Sans Symbols"/>
              <a:buChar char="−"/>
            </a:pPr>
            <a:r>
              <a:rPr b="1" i="1" lang="en-US" sz="2400" u="none" cap="none" strike="noStrike">
                <a:latin typeface="Arial"/>
                <a:ea typeface="Arial"/>
                <a:cs typeface="Arial"/>
                <a:sym typeface="Arial"/>
              </a:rPr>
              <a:t>a</a:t>
            </a:r>
            <a:r>
              <a:rPr b="0" i="0" lang="en-US" sz="2400" u="none" cap="none" strike="noStrike">
                <a:latin typeface="Arial"/>
                <a:ea typeface="Arial"/>
                <a:cs typeface="Arial"/>
                <a:sym typeface="Arial"/>
              </a:rPr>
              <a:t> = (7, 4), </a:t>
            </a:r>
            <a:r>
              <a:rPr b="1" i="1" lang="en-US" sz="2400" u="none" cap="none" strike="noStrike">
                <a:latin typeface="Arial"/>
                <a:ea typeface="Arial"/>
                <a:cs typeface="Arial"/>
                <a:sym typeface="Arial"/>
              </a:rPr>
              <a:t>b</a:t>
            </a:r>
            <a:r>
              <a:rPr b="0" i="0" lang="en-US" sz="2400" u="none" cap="none" strike="noStrike">
                <a:latin typeface="Arial"/>
                <a:ea typeface="Arial"/>
                <a:cs typeface="Arial"/>
                <a:sym typeface="Arial"/>
              </a:rPr>
              <a:t> = (4, 7)</a:t>
            </a:r>
            <a:r>
              <a:rPr lang="en-US" sz="2400"/>
              <a:t> and </a:t>
            </a:r>
            <a:r>
              <a:rPr b="1" i="1" lang="en-US" sz="2400" u="none" cap="none" strike="noStrike">
                <a:latin typeface="Arial"/>
                <a:ea typeface="Arial"/>
                <a:cs typeface="Arial"/>
                <a:sym typeface="Arial"/>
              </a:rPr>
              <a:t>d</a:t>
            </a:r>
            <a:r>
              <a:rPr b="0" i="0" lang="en-US" sz="2400" u="none" cap="none" strike="noStrike">
                <a:latin typeface="Arial"/>
                <a:ea typeface="Arial"/>
                <a:cs typeface="Arial"/>
                <a:sym typeface="Arial"/>
              </a:rPr>
              <a:t> = (3, 6)</a:t>
            </a:r>
            <a:endParaRPr b="0" i="0" sz="2400" u="none" cap="none" strike="noStrike">
              <a:latin typeface="Arial"/>
              <a:ea typeface="Arial"/>
              <a:cs typeface="Arial"/>
              <a:sym typeface="Arial"/>
            </a:endParaRPr>
          </a:p>
          <a:p>
            <a:pPr indent="0" lvl="0" marL="457200" marR="0" rtl="0" algn="l">
              <a:spcBef>
                <a:spcPts val="850"/>
              </a:spcBef>
              <a:spcAft>
                <a:spcPts val="0"/>
              </a:spcAft>
              <a:buNone/>
            </a:pPr>
            <a:r>
              <a:t/>
            </a:r>
            <a:endParaRPr b="0" sz="3200"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p:txBody>
      </p:sp>
      <p:pic>
        <p:nvPicPr>
          <p:cNvPr id="882" name="Google Shape;882;p120"/>
          <p:cNvPicPr preferRelativeResize="0"/>
          <p:nvPr/>
        </p:nvPicPr>
        <p:blipFill rotWithShape="1">
          <a:blip r:embed="rId3">
            <a:alphaModFix/>
          </a:blip>
          <a:srcRect b="0" l="0" r="0" t="0"/>
          <a:stretch/>
        </p:blipFill>
        <p:spPr>
          <a:xfrm>
            <a:off x="1953360" y="3846600"/>
            <a:ext cx="5714640" cy="35334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pic>
        <p:nvPicPr>
          <p:cNvPr id="887" name="Google Shape;887;p121"/>
          <p:cNvPicPr preferRelativeResize="0"/>
          <p:nvPr/>
        </p:nvPicPr>
        <p:blipFill rotWithShape="1">
          <a:blip r:embed="rId3">
            <a:alphaModFix/>
          </a:blip>
          <a:srcRect b="0" l="0" r="0" t="0"/>
          <a:stretch/>
        </p:blipFill>
        <p:spPr>
          <a:xfrm>
            <a:off x="2074320" y="1620000"/>
            <a:ext cx="5665680" cy="402192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122"/>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Reason-Based Choice</a:t>
            </a:r>
            <a:endParaRPr b="0" sz="4400" strike="noStrike">
              <a:solidFill>
                <a:srgbClr val="000099"/>
              </a:solidFill>
              <a:latin typeface="Arial"/>
              <a:ea typeface="Arial"/>
              <a:cs typeface="Arial"/>
              <a:sym typeface="Arial"/>
            </a:endParaRPr>
          </a:p>
        </p:txBody>
      </p:sp>
      <p:sp>
        <p:nvSpPr>
          <p:cNvPr id="893" name="Google Shape;893;p122"/>
          <p:cNvSpPr txBox="1"/>
          <p:nvPr/>
        </p:nvSpPr>
        <p:spPr>
          <a:xfrm>
            <a:off x="504000" y="1769040"/>
            <a:ext cx="9071640" cy="44622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Decision makers look for reasons to prefer one alternative over the other</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Typically, making decisions by using “external reasons” will not cause violations of rationality</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However, applying “internal reasons” such as “I prefer the alternative </a:t>
            </a:r>
            <a:r>
              <a:rPr b="1" i="1" lang="en-US" sz="3200" strike="noStrike">
                <a:latin typeface="Arial"/>
                <a:ea typeface="Arial"/>
                <a:cs typeface="Arial"/>
                <a:sym typeface="Arial"/>
              </a:rPr>
              <a:t>a</a:t>
            </a:r>
            <a:r>
              <a:rPr b="0" lang="en-US" sz="3200" strike="noStrike">
                <a:latin typeface="Arial"/>
                <a:ea typeface="Arial"/>
                <a:cs typeface="Arial"/>
                <a:sym typeface="Arial"/>
              </a:rPr>
              <a:t> over the alternative </a:t>
            </a:r>
            <a:r>
              <a:rPr b="1" i="1" lang="en-US" sz="3200" strike="noStrike">
                <a:latin typeface="Arial"/>
                <a:ea typeface="Arial"/>
                <a:cs typeface="Arial"/>
                <a:sym typeface="Arial"/>
              </a:rPr>
              <a:t>b</a:t>
            </a:r>
            <a:r>
              <a:rPr b="0" lang="en-US" sz="3200" strike="noStrike">
                <a:latin typeface="Arial"/>
                <a:ea typeface="Arial"/>
                <a:cs typeface="Arial"/>
                <a:sym typeface="Arial"/>
              </a:rPr>
              <a:t> since </a:t>
            </a:r>
            <a:r>
              <a:rPr b="1" i="1" lang="en-US" sz="3200" strike="noStrike">
                <a:latin typeface="Arial"/>
                <a:ea typeface="Arial"/>
                <a:cs typeface="Arial"/>
                <a:sym typeface="Arial"/>
              </a:rPr>
              <a:t>a</a:t>
            </a:r>
            <a:r>
              <a:rPr b="0" lang="en-US" sz="3200" strike="noStrike">
                <a:latin typeface="Arial"/>
                <a:ea typeface="Arial"/>
                <a:cs typeface="Arial"/>
                <a:sym typeface="Arial"/>
              </a:rPr>
              <a:t> clearly dominates the other alternative </a:t>
            </a:r>
            <a:r>
              <a:rPr b="1" i="1" lang="en-US" sz="3200" strike="noStrike">
                <a:latin typeface="Arial"/>
                <a:ea typeface="Arial"/>
                <a:cs typeface="Arial"/>
                <a:sym typeface="Arial"/>
              </a:rPr>
              <a:t>c</a:t>
            </a:r>
            <a:r>
              <a:rPr b="0" lang="en-US" sz="3200" strike="noStrike">
                <a:latin typeface="Arial"/>
                <a:ea typeface="Arial"/>
                <a:cs typeface="Arial"/>
                <a:sym typeface="Arial"/>
              </a:rPr>
              <a:t> while </a:t>
            </a:r>
            <a:r>
              <a:rPr b="1" i="1" lang="en-US" sz="3200" strike="noStrike">
                <a:latin typeface="Arial"/>
                <a:ea typeface="Arial"/>
                <a:cs typeface="Arial"/>
                <a:sym typeface="Arial"/>
              </a:rPr>
              <a:t>b</a:t>
            </a:r>
            <a:r>
              <a:rPr b="0" lang="en-US" sz="3200" strike="noStrike">
                <a:latin typeface="Arial"/>
                <a:ea typeface="Arial"/>
                <a:cs typeface="Arial"/>
                <a:sym typeface="Arial"/>
              </a:rPr>
              <a:t> does not” might cause conflicts with </a:t>
            </a:r>
            <a:r>
              <a:rPr b="1" i="1" lang="en-US" sz="3200" u="sng" strike="noStrike">
                <a:latin typeface="Arial"/>
                <a:ea typeface="Arial"/>
                <a:cs typeface="Arial"/>
                <a:sym typeface="Arial"/>
              </a:rPr>
              <a:t>condition α</a:t>
            </a:r>
            <a:r>
              <a:rPr b="0" lang="en-US" sz="3200" strike="noStrike">
                <a:latin typeface="Arial"/>
                <a:ea typeface="Arial"/>
                <a:cs typeface="Arial"/>
                <a:sym typeface="Arial"/>
              </a:rPr>
              <a:t>.</a:t>
            </a:r>
            <a:endParaRPr b="0" sz="3200"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3">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4"/>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4400" u="none" cap="none" strike="noStrike">
                <a:solidFill>
                  <a:srgbClr val="000099"/>
                </a:solidFill>
                <a:latin typeface="Arial"/>
                <a:ea typeface="Arial"/>
                <a:cs typeface="Arial"/>
                <a:sym typeface="Arial"/>
              </a:rPr>
              <a:t>Choice functions</a:t>
            </a:r>
            <a:endParaRPr b="0" i="0" sz="4400" u="none" cap="none" strike="noStrike">
              <a:solidFill>
                <a:srgbClr val="000099"/>
              </a:solidFill>
              <a:latin typeface="Arial"/>
              <a:ea typeface="Arial"/>
              <a:cs typeface="Arial"/>
              <a:sym typeface="Arial"/>
            </a:endParaRPr>
          </a:p>
        </p:txBody>
      </p:sp>
      <p:sp>
        <p:nvSpPr>
          <p:cNvPr id="162" name="Google Shape;162;p24"/>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0" lvl="0" marL="457200" marR="0" rtl="0" algn="l">
              <a:spcBef>
                <a:spcPts val="0"/>
              </a:spcBef>
              <a:spcAft>
                <a:spcPts val="0"/>
              </a:spcAft>
              <a:buNone/>
            </a:pPr>
            <a:r>
              <a:rPr b="1" i="1" lang="en-US" sz="2800" u="none" cap="none" strike="noStrike">
                <a:latin typeface="Arial"/>
                <a:ea typeface="Arial"/>
                <a:cs typeface="Arial"/>
                <a:sym typeface="Arial"/>
              </a:rPr>
              <a:t>C</a:t>
            </a:r>
            <a:r>
              <a:rPr b="0" i="0" lang="en-US" sz="2800" u="none" cap="none" strike="noStrike">
                <a:latin typeface="Arial"/>
                <a:ea typeface="Arial"/>
                <a:cs typeface="Arial"/>
                <a:sym typeface="Arial"/>
              </a:rPr>
              <a:t> chooses the most difficult program to be admitted </a:t>
            </a:r>
            <a:endParaRPr b="0" i="0" sz="2800" u="none" cap="none" strike="noStrike">
              <a:latin typeface="Arial"/>
              <a:ea typeface="Arial"/>
              <a:cs typeface="Arial"/>
              <a:sym typeface="Arial"/>
            </a:endParaRPr>
          </a:p>
        </p:txBody>
      </p:sp>
      <p:pic>
        <p:nvPicPr>
          <p:cNvPr id="163" name="Google Shape;163;p24"/>
          <p:cNvPicPr preferRelativeResize="0"/>
          <p:nvPr/>
        </p:nvPicPr>
        <p:blipFill rotWithShape="1">
          <a:blip r:embed="rId3">
            <a:alphaModFix/>
          </a:blip>
          <a:srcRect b="0" l="0" r="0" t="0"/>
          <a:stretch/>
        </p:blipFill>
        <p:spPr>
          <a:xfrm>
            <a:off x="540000" y="4860000"/>
            <a:ext cx="1980000" cy="1980000"/>
          </a:xfrm>
          <a:prstGeom prst="rect">
            <a:avLst/>
          </a:prstGeom>
          <a:noFill/>
          <a:ln>
            <a:noFill/>
          </a:ln>
        </p:spPr>
      </p:pic>
      <p:sp>
        <p:nvSpPr>
          <p:cNvPr id="164" name="Google Shape;164;p24"/>
          <p:cNvSpPr txBox="1"/>
          <p:nvPr/>
        </p:nvSpPr>
        <p:spPr>
          <a:xfrm>
            <a:off x="1080000" y="4320000"/>
            <a:ext cx="1080000" cy="49428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i="1" lang="en-US" sz="2800" u="none" cap="none" strike="noStrike">
                <a:latin typeface="Arial"/>
                <a:ea typeface="Arial"/>
                <a:cs typeface="Arial"/>
                <a:sym typeface="Arial"/>
              </a:rPr>
              <a:t>C(A)</a:t>
            </a:r>
            <a:endParaRPr b="0" sz="2800" strike="noStrike">
              <a:latin typeface="Arial"/>
              <a:ea typeface="Arial"/>
              <a:cs typeface="Arial"/>
              <a:sym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123"/>
          <p:cNvSpPr txBox="1"/>
          <p:nvPr/>
        </p:nvSpPr>
        <p:spPr>
          <a:xfrm>
            <a:off x="504000" y="301320"/>
            <a:ext cx="9071700" cy="12621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Reason-Based Choice</a:t>
            </a:r>
            <a:endParaRPr b="0" sz="4400" strike="noStrike">
              <a:solidFill>
                <a:srgbClr val="000099"/>
              </a:solidFill>
              <a:latin typeface="Arial"/>
              <a:ea typeface="Arial"/>
              <a:cs typeface="Arial"/>
              <a:sym typeface="Arial"/>
            </a:endParaRPr>
          </a:p>
        </p:txBody>
      </p:sp>
      <p:sp>
        <p:nvSpPr>
          <p:cNvPr id="899" name="Google Shape;899;p123"/>
          <p:cNvSpPr txBox="1"/>
          <p:nvPr/>
        </p:nvSpPr>
        <p:spPr>
          <a:xfrm>
            <a:off x="504000" y="1769040"/>
            <a:ext cx="9071700" cy="4462200"/>
          </a:xfrm>
          <a:prstGeom prst="rect">
            <a:avLst/>
          </a:prstGeom>
          <a:noFill/>
          <a:ln>
            <a:noFill/>
          </a:ln>
        </p:spPr>
        <p:txBody>
          <a:bodyPr anchorCtr="0" anchor="t" bIns="0" lIns="0" spcFirstLastPara="1" rIns="0" wrap="square" tIns="0">
            <a:noAutofit/>
          </a:bodyPr>
          <a:lstStyle/>
          <a:p>
            <a:pPr indent="-323999" lvl="0" marL="431999" marR="0" rtl="0" algn="l">
              <a:spcBef>
                <a:spcPts val="1417"/>
              </a:spcBef>
              <a:spcAft>
                <a:spcPts val="0"/>
              </a:spcAft>
              <a:buClr>
                <a:srgbClr val="000000"/>
              </a:buClr>
              <a:buSzPts val="1440"/>
              <a:buFont typeface="Noto Sans Symbols"/>
              <a:buChar char="●"/>
            </a:pPr>
            <a:r>
              <a:rPr lang="en-US" sz="3200"/>
              <a:t>“This paper considers the role of reasons and arguments in the making of decisions. It is proposed that, when faced with the need to choose, decision makers often seek and construct reasons in order to resolve the conflict and justify their choice, to themselves and to others.”</a:t>
            </a:r>
            <a:endParaRPr sz="3200"/>
          </a:p>
          <a:p>
            <a:pPr indent="0" lvl="0" marL="457200" marR="0" rtl="0" algn="l">
              <a:spcBef>
                <a:spcPts val="1417"/>
              </a:spcBef>
              <a:spcAft>
                <a:spcPts val="0"/>
              </a:spcAft>
              <a:buNone/>
            </a:pPr>
            <a:r>
              <a:rPr lang="en-US" sz="3200"/>
              <a:t>Shafir, Eldar, Itamar Simonson, and Amos Tversky. "</a:t>
            </a:r>
            <a:r>
              <a:rPr lang="en-US" sz="3200" u="sng">
                <a:solidFill>
                  <a:schemeClr val="hlink"/>
                </a:solidFill>
                <a:hlinkClick r:id="rId3"/>
              </a:rPr>
              <a:t>Reason-based choice</a:t>
            </a:r>
            <a:r>
              <a:rPr lang="en-US" sz="3200"/>
              <a:t>." Cognition 49.1-2 (1993): 11-36.</a:t>
            </a:r>
            <a:endParaRPr sz="3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9">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124"/>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457200" marR="0" rtl="0" algn="ctr">
              <a:spcBef>
                <a:spcPts val="0"/>
              </a:spcBef>
              <a:spcAft>
                <a:spcPts val="0"/>
              </a:spcAft>
              <a:buNone/>
            </a:pPr>
            <a:r>
              <a:rPr b="0" lang="en-US" sz="4400" strike="noStrike">
                <a:solidFill>
                  <a:srgbClr val="000099"/>
                </a:solidFill>
                <a:latin typeface="Arial"/>
                <a:ea typeface="Arial"/>
                <a:cs typeface="Arial"/>
                <a:sym typeface="Arial"/>
              </a:rPr>
              <a:t>Mental Accounting</a:t>
            </a:r>
            <a:endParaRPr b="0" sz="4400" strike="noStrike">
              <a:solidFill>
                <a:srgbClr val="000099"/>
              </a:solidFill>
              <a:latin typeface="Arial"/>
              <a:ea typeface="Arial"/>
              <a:cs typeface="Arial"/>
              <a:sym typeface="Arial"/>
            </a:endParaRPr>
          </a:p>
        </p:txBody>
      </p:sp>
      <p:sp>
        <p:nvSpPr>
          <p:cNvPr id="905" name="Google Shape;905;p124"/>
          <p:cNvSpPr txBox="1"/>
          <p:nvPr/>
        </p:nvSpPr>
        <p:spPr>
          <a:xfrm>
            <a:off x="504000" y="1769040"/>
            <a:ext cx="9071640" cy="48834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From Kahneman and Tversky (1984)</a:t>
            </a:r>
            <a:endParaRPr b="0" sz="3200" strike="noStrike">
              <a:latin typeface="Arial"/>
              <a:ea typeface="Arial"/>
              <a:cs typeface="Arial"/>
              <a:sym typeface="Arial"/>
            </a:endParaRPr>
          </a:p>
          <a:p>
            <a:pPr indent="-324000" lvl="1" marL="864000" marR="0" rtl="0" algn="l">
              <a:spcBef>
                <a:spcPts val="1417"/>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Group 1</a:t>
            </a:r>
            <a:endParaRPr b="0" i="0" sz="2800" u="none" cap="none" strike="noStrike">
              <a:latin typeface="Arial"/>
              <a:ea typeface="Arial"/>
              <a:cs typeface="Arial"/>
              <a:sym typeface="Arial"/>
            </a:endParaRPr>
          </a:p>
          <a:p>
            <a:pPr indent="-287999" lvl="2" marL="1296000" marR="0" rtl="0" algn="l">
              <a:spcBef>
                <a:spcPts val="1134"/>
              </a:spcBef>
              <a:spcAft>
                <a:spcPts val="0"/>
              </a:spcAft>
              <a:buClr>
                <a:srgbClr val="000000"/>
              </a:buClr>
              <a:buSzPts val="1800"/>
              <a:buFont typeface="Noto Sans Symbols"/>
              <a:buChar char="−"/>
            </a:pPr>
            <a:r>
              <a:rPr b="0" i="0" lang="en-US" sz="2400" u="none" cap="none" strike="noStrike">
                <a:latin typeface="Arial"/>
                <a:ea typeface="Arial"/>
                <a:cs typeface="Arial"/>
                <a:sym typeface="Arial"/>
              </a:rPr>
              <a:t>You have decided to see a play and paid the admission price of $10 per ticket. As you approach the theater, </a:t>
            </a:r>
            <a:r>
              <a:rPr b="0" i="0" lang="en-US" sz="2400" u="none" cap="none" strike="noStrike">
                <a:solidFill>
                  <a:srgbClr val="FF3333"/>
                </a:solidFill>
                <a:latin typeface="Arial"/>
                <a:ea typeface="Arial"/>
                <a:cs typeface="Arial"/>
                <a:sym typeface="Arial"/>
              </a:rPr>
              <a:t>you discover that you have lost the ticket</a:t>
            </a:r>
            <a:r>
              <a:rPr b="0" i="0" lang="en-US" sz="2400" u="none" cap="none" strike="noStrike">
                <a:latin typeface="Arial"/>
                <a:ea typeface="Arial"/>
                <a:cs typeface="Arial"/>
                <a:sym typeface="Arial"/>
              </a:rPr>
              <a:t>. The seat was not marked and the ticket cannot be recovered. Would you pay $10 for another ticket?</a:t>
            </a:r>
            <a:endParaRPr b="0" i="0" sz="2400" u="none" cap="none" strike="noStrike">
              <a:latin typeface="Arial"/>
              <a:ea typeface="Arial"/>
              <a:cs typeface="Arial"/>
              <a:sym typeface="Arial"/>
            </a:endParaRPr>
          </a:p>
          <a:p>
            <a:pPr indent="-324000" lvl="1" marL="864000" marR="0" rtl="0" algn="l">
              <a:spcBef>
                <a:spcPts val="850"/>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Group 2</a:t>
            </a:r>
            <a:endParaRPr b="0" i="0" sz="2800" u="none" cap="none" strike="noStrike">
              <a:latin typeface="Arial"/>
              <a:ea typeface="Arial"/>
              <a:cs typeface="Arial"/>
              <a:sym typeface="Arial"/>
            </a:endParaRPr>
          </a:p>
          <a:p>
            <a:pPr indent="-287999" lvl="2" marL="1296000" marR="0" rtl="0" algn="l">
              <a:spcBef>
                <a:spcPts val="1134"/>
              </a:spcBef>
              <a:spcAft>
                <a:spcPts val="0"/>
              </a:spcAft>
              <a:buClr>
                <a:srgbClr val="000000"/>
              </a:buClr>
              <a:buSzPts val="1800"/>
              <a:buFont typeface="Noto Sans Symbols"/>
              <a:buChar char="−"/>
            </a:pPr>
            <a:r>
              <a:rPr b="0" i="0" lang="en-US" sz="2400" u="none" cap="none" strike="noStrike">
                <a:latin typeface="Arial"/>
                <a:ea typeface="Arial"/>
                <a:cs typeface="Arial"/>
                <a:sym typeface="Arial"/>
              </a:rPr>
              <a:t>You have decided to see a play where the admission is $10 per ticket. As you arrive at the theater, </a:t>
            </a:r>
            <a:r>
              <a:rPr b="0" i="0" lang="en-US" sz="2400" u="none" cap="none" strike="noStrike">
                <a:solidFill>
                  <a:srgbClr val="FF3333"/>
                </a:solidFill>
                <a:latin typeface="Arial"/>
                <a:ea typeface="Arial"/>
                <a:cs typeface="Arial"/>
                <a:sym typeface="Arial"/>
              </a:rPr>
              <a:t>you discover that you have lost a $10 bill</a:t>
            </a:r>
            <a:r>
              <a:rPr b="0" i="0" lang="en-US" sz="2400" u="none" cap="none" strike="noStrike">
                <a:latin typeface="Arial"/>
                <a:ea typeface="Arial"/>
                <a:cs typeface="Arial"/>
                <a:sym typeface="Arial"/>
              </a:rPr>
              <a:t>. Would you still pay $10 for a ticket for the play?</a:t>
            </a:r>
            <a:endParaRPr b="0" i="0" sz="2400" u="none" cap="none"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5">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125"/>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457200" marR="0" rtl="0" algn="ctr">
              <a:spcBef>
                <a:spcPts val="0"/>
              </a:spcBef>
              <a:spcAft>
                <a:spcPts val="0"/>
              </a:spcAft>
              <a:buNone/>
            </a:pPr>
            <a:r>
              <a:rPr b="0" lang="en-US" sz="4400" strike="noStrike">
                <a:solidFill>
                  <a:srgbClr val="000099"/>
                </a:solidFill>
                <a:latin typeface="Arial"/>
                <a:ea typeface="Arial"/>
                <a:cs typeface="Arial"/>
                <a:sym typeface="Arial"/>
              </a:rPr>
              <a:t>Mental Accounting</a:t>
            </a:r>
            <a:endParaRPr b="0" sz="4400" strike="noStrike">
              <a:solidFill>
                <a:srgbClr val="000099"/>
              </a:solidFill>
              <a:latin typeface="Arial"/>
              <a:ea typeface="Arial"/>
              <a:cs typeface="Arial"/>
              <a:sym typeface="Arial"/>
            </a:endParaRPr>
          </a:p>
        </p:txBody>
      </p:sp>
      <p:sp>
        <p:nvSpPr>
          <p:cNvPr id="911" name="Google Shape;911;p125"/>
          <p:cNvSpPr txBox="1"/>
          <p:nvPr/>
        </p:nvSpPr>
        <p:spPr>
          <a:xfrm>
            <a:off x="504000" y="1769040"/>
            <a:ext cx="9071640" cy="554076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260"/>
              <a:buFont typeface="Noto Sans Symbols"/>
              <a:buChar char="●"/>
            </a:pPr>
            <a:r>
              <a:rPr b="0" lang="en-US" sz="2800" strike="noStrike">
                <a:latin typeface="Arial"/>
                <a:ea typeface="Arial"/>
                <a:cs typeface="Arial"/>
                <a:sym typeface="Arial"/>
              </a:rPr>
              <a:t>Group 1</a:t>
            </a:r>
            <a:endParaRPr b="0" sz="2800" strike="noStrike">
              <a:latin typeface="Arial"/>
              <a:ea typeface="Arial"/>
              <a:cs typeface="Arial"/>
              <a:sym typeface="Arial"/>
            </a:endParaRPr>
          </a:p>
          <a:p>
            <a:pPr indent="-287999" lvl="2" marL="1296000" marR="0" rtl="0" algn="l">
              <a:spcBef>
                <a:spcPts val="1417"/>
              </a:spcBef>
              <a:spcAft>
                <a:spcPts val="0"/>
              </a:spcAft>
              <a:buClr>
                <a:srgbClr val="000000"/>
              </a:buClr>
              <a:buSzPts val="1650"/>
              <a:buFont typeface="Noto Sans Symbols"/>
              <a:buChar char="−"/>
            </a:pPr>
            <a:r>
              <a:rPr b="0" i="0" lang="en-US" sz="2200" u="none" cap="none" strike="noStrike">
                <a:latin typeface="Arial"/>
                <a:ea typeface="Arial"/>
                <a:cs typeface="Arial"/>
                <a:sym typeface="Arial"/>
              </a:rPr>
              <a:t>You have decided to see a play and paid the admission price of $10 per ticket. As you approach the theater, </a:t>
            </a:r>
            <a:r>
              <a:rPr b="0" i="0" lang="en-US" sz="2200" u="none" cap="none" strike="noStrike">
                <a:solidFill>
                  <a:srgbClr val="FF3333"/>
                </a:solidFill>
                <a:latin typeface="Arial"/>
                <a:ea typeface="Arial"/>
                <a:cs typeface="Arial"/>
                <a:sym typeface="Arial"/>
              </a:rPr>
              <a:t>you discover that you have lost the ticke</a:t>
            </a:r>
            <a:r>
              <a:rPr b="0" i="0" lang="en-US" sz="2200" u="none" cap="none" strike="noStrike">
                <a:latin typeface="Arial"/>
                <a:ea typeface="Arial"/>
                <a:cs typeface="Arial"/>
                <a:sym typeface="Arial"/>
              </a:rPr>
              <a:t>t. The seat was not marked and the ticket cannot be recovered. Would you pay $10 for another ticket?</a:t>
            </a:r>
            <a:endParaRPr b="0" i="0" sz="2200" u="none" cap="none" strike="noStrike">
              <a:latin typeface="Arial"/>
              <a:ea typeface="Arial"/>
              <a:cs typeface="Arial"/>
              <a:sym typeface="Arial"/>
            </a:endParaRPr>
          </a:p>
          <a:p>
            <a:pPr indent="-324000" lvl="0" marL="432000" marR="0" rtl="0" algn="l">
              <a:spcBef>
                <a:spcPts val="850"/>
              </a:spcBef>
              <a:spcAft>
                <a:spcPts val="0"/>
              </a:spcAft>
              <a:buClr>
                <a:srgbClr val="000000"/>
              </a:buClr>
              <a:buSzPts val="1260"/>
              <a:buFont typeface="Noto Sans Symbols"/>
              <a:buChar char="●"/>
            </a:pPr>
            <a:r>
              <a:rPr b="0" lang="en-US" sz="2800" strike="noStrike">
                <a:latin typeface="Arial"/>
                <a:ea typeface="Arial"/>
                <a:cs typeface="Arial"/>
                <a:sym typeface="Arial"/>
              </a:rPr>
              <a:t>Group 2</a:t>
            </a:r>
            <a:endParaRPr b="0" sz="2800" strike="noStrike">
              <a:latin typeface="Arial"/>
              <a:ea typeface="Arial"/>
              <a:cs typeface="Arial"/>
              <a:sym typeface="Arial"/>
            </a:endParaRPr>
          </a:p>
          <a:p>
            <a:pPr indent="-287999" lvl="2" marL="1296000" marR="0" rtl="0" algn="l">
              <a:spcBef>
                <a:spcPts val="1417"/>
              </a:spcBef>
              <a:spcAft>
                <a:spcPts val="0"/>
              </a:spcAft>
              <a:buClr>
                <a:srgbClr val="000000"/>
              </a:buClr>
              <a:buSzPts val="1650"/>
              <a:buFont typeface="Noto Sans Symbols"/>
              <a:buChar char="−"/>
            </a:pPr>
            <a:r>
              <a:rPr b="0" i="0" lang="en-US" sz="2200" u="none" cap="none" strike="noStrike">
                <a:latin typeface="Arial"/>
                <a:ea typeface="Arial"/>
                <a:cs typeface="Arial"/>
                <a:sym typeface="Arial"/>
              </a:rPr>
              <a:t>You have decided to see a play where the admission is $10 per ticket. As you arrive at the theater, </a:t>
            </a:r>
            <a:r>
              <a:rPr b="0" i="0" lang="en-US" sz="2200" u="none" cap="none" strike="noStrike">
                <a:solidFill>
                  <a:srgbClr val="FF3333"/>
                </a:solidFill>
                <a:latin typeface="Arial"/>
                <a:ea typeface="Arial"/>
                <a:cs typeface="Arial"/>
                <a:sym typeface="Arial"/>
              </a:rPr>
              <a:t>you discover that you have lost a $10 bill</a:t>
            </a:r>
            <a:r>
              <a:rPr b="0" i="0" lang="en-US" sz="2200" u="none" cap="none" strike="noStrike">
                <a:latin typeface="Arial"/>
                <a:ea typeface="Arial"/>
                <a:cs typeface="Arial"/>
                <a:sym typeface="Arial"/>
              </a:rPr>
              <a:t>. Would you still pay $10 for a ticket for the play?</a:t>
            </a:r>
            <a:endParaRPr b="0" i="0" sz="2200" u="none" cap="none" strike="noStrike">
              <a:latin typeface="Arial"/>
              <a:ea typeface="Arial"/>
              <a:cs typeface="Arial"/>
              <a:sym typeface="Arial"/>
            </a:endParaRPr>
          </a:p>
          <a:p>
            <a:pPr indent="-183224" lvl="2" marL="1296000" marR="0" rtl="0" algn="l">
              <a:spcBef>
                <a:spcPts val="850"/>
              </a:spcBef>
              <a:spcAft>
                <a:spcPts val="0"/>
              </a:spcAft>
              <a:buClr>
                <a:srgbClr val="000000"/>
              </a:buClr>
              <a:buSzPts val="1650"/>
              <a:buFont typeface="Noto Sans Symbols"/>
              <a:buNone/>
            </a:pPr>
            <a:r>
              <a:t/>
            </a:r>
            <a:endParaRPr b="0" i="0" sz="2200" u="none" cap="none" strike="noStrike">
              <a:latin typeface="Arial"/>
              <a:ea typeface="Arial"/>
              <a:cs typeface="Arial"/>
              <a:sym typeface="Arial"/>
            </a:endParaRPr>
          </a:p>
          <a:p>
            <a:pPr indent="-304950" lvl="0" marL="432000" marR="0" rtl="0" algn="l">
              <a:spcBef>
                <a:spcPts val="850"/>
              </a:spcBef>
              <a:spcAft>
                <a:spcPts val="0"/>
              </a:spcAft>
              <a:buClr>
                <a:srgbClr val="000000"/>
              </a:buClr>
              <a:buSzPts val="1140"/>
              <a:buFont typeface="Noto Sans Symbols"/>
              <a:buChar char="●"/>
            </a:pPr>
            <a:r>
              <a:rPr b="0" lang="en-US" sz="2900" strike="noStrike">
                <a:latin typeface="Arial"/>
                <a:ea typeface="Arial"/>
                <a:cs typeface="Arial"/>
                <a:sym typeface="Arial"/>
              </a:rPr>
              <a:t>Should you give different answers to these questions?</a:t>
            </a:r>
            <a:endParaRPr b="0" sz="2900" strike="noStrike">
              <a:latin typeface="Arial"/>
              <a:ea typeface="Arial"/>
              <a:cs typeface="Arial"/>
              <a:sym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126"/>
          <p:cNvSpPr txBox="1"/>
          <p:nvPr/>
        </p:nvSpPr>
        <p:spPr>
          <a:xfrm>
            <a:off x="504000" y="301320"/>
            <a:ext cx="9071700" cy="1262100"/>
          </a:xfrm>
          <a:prstGeom prst="rect">
            <a:avLst/>
          </a:prstGeom>
          <a:noFill/>
          <a:ln>
            <a:noFill/>
          </a:ln>
        </p:spPr>
        <p:txBody>
          <a:bodyPr anchorCtr="0" anchor="ctr" bIns="0" lIns="0" spcFirstLastPara="1" rIns="0" wrap="square" tIns="0">
            <a:noAutofit/>
          </a:bodyPr>
          <a:lstStyle/>
          <a:p>
            <a:pPr indent="0" lvl="0" marL="457200" marR="0" rtl="0" algn="ctr">
              <a:spcBef>
                <a:spcPts val="0"/>
              </a:spcBef>
              <a:spcAft>
                <a:spcPts val="0"/>
              </a:spcAft>
              <a:buNone/>
            </a:pPr>
            <a:r>
              <a:rPr b="0" lang="en-US" sz="4400" strike="noStrike">
                <a:solidFill>
                  <a:srgbClr val="000099"/>
                </a:solidFill>
                <a:latin typeface="Arial"/>
                <a:ea typeface="Arial"/>
                <a:cs typeface="Arial"/>
                <a:sym typeface="Arial"/>
              </a:rPr>
              <a:t>Mental Accounting</a:t>
            </a:r>
            <a:endParaRPr b="0" sz="4400" strike="noStrike">
              <a:solidFill>
                <a:srgbClr val="000099"/>
              </a:solidFill>
              <a:latin typeface="Arial"/>
              <a:ea typeface="Arial"/>
              <a:cs typeface="Arial"/>
              <a:sym typeface="Arial"/>
            </a:endParaRPr>
          </a:p>
        </p:txBody>
      </p:sp>
      <p:sp>
        <p:nvSpPr>
          <p:cNvPr id="917" name="Google Shape;917;p126"/>
          <p:cNvSpPr txBox="1"/>
          <p:nvPr/>
        </p:nvSpPr>
        <p:spPr>
          <a:xfrm>
            <a:off x="504000" y="1769040"/>
            <a:ext cx="9071700" cy="4947000"/>
          </a:xfrm>
          <a:prstGeom prst="rect">
            <a:avLst/>
          </a:prstGeom>
          <a:noFill/>
          <a:ln>
            <a:noFill/>
          </a:ln>
        </p:spPr>
        <p:txBody>
          <a:bodyPr anchorCtr="0" anchor="t" bIns="0" lIns="0" spcFirstLastPara="1" rIns="0" wrap="square" tIns="0">
            <a:noAutofit/>
          </a:bodyPr>
          <a:lstStyle/>
          <a:p>
            <a:pPr indent="-323999" lvl="0" marL="431999"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Should you give different answers to these questions?</a:t>
            </a:r>
            <a:endParaRPr b="0" sz="3200" strike="noStrike">
              <a:latin typeface="Arial"/>
              <a:ea typeface="Arial"/>
              <a:cs typeface="Arial"/>
              <a:sym typeface="Arial"/>
            </a:endParaRPr>
          </a:p>
          <a:p>
            <a:pPr indent="-323999" lvl="1" marL="864000" marR="0" rtl="0" algn="l">
              <a:spcBef>
                <a:spcPts val="1417"/>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If you care only about seeing the play and your wealth, then no </a:t>
            </a:r>
            <a:endParaRPr b="0" i="0" sz="2800" u="none" cap="none" strike="noStrike">
              <a:latin typeface="Arial"/>
              <a:ea typeface="Arial"/>
              <a:cs typeface="Arial"/>
              <a:sym typeface="Arial"/>
            </a:endParaRPr>
          </a:p>
          <a:p>
            <a:pPr indent="-323999" lvl="1" marL="864000" marR="0" rtl="0" algn="l">
              <a:spcBef>
                <a:spcPts val="1134"/>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Nonetheless, only 46% said they would buy another ticket after they had lost the first one, whereas 88% said they would buy a ticket after losing the banknote</a:t>
            </a:r>
            <a:endParaRPr b="0" i="0" sz="2800" u="none" cap="none" strike="noStrike">
              <a:latin typeface="Arial"/>
              <a:ea typeface="Arial"/>
              <a:cs typeface="Arial"/>
              <a:sym typeface="Arial"/>
            </a:endParaRPr>
          </a:p>
          <a:p>
            <a:pPr indent="-323999" lvl="1" marL="864000" marR="0" rtl="0" algn="l">
              <a:spcBef>
                <a:spcPts val="1134"/>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Many of those who decided not to buy another ticket after losing the first one attributed a price of $20 to the ticket rather than $10</a:t>
            </a:r>
            <a:endParaRPr b="0" i="0" sz="2800" u="none" cap="none"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7">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127"/>
          <p:cNvSpPr txBox="1"/>
          <p:nvPr/>
        </p:nvSpPr>
        <p:spPr>
          <a:xfrm>
            <a:off x="504000" y="301320"/>
            <a:ext cx="9071700" cy="1262100"/>
          </a:xfrm>
          <a:prstGeom prst="rect">
            <a:avLst/>
          </a:prstGeom>
          <a:noFill/>
          <a:ln>
            <a:noFill/>
          </a:ln>
        </p:spPr>
        <p:txBody>
          <a:bodyPr anchorCtr="0" anchor="ctr" bIns="0" lIns="0" spcFirstLastPara="1" rIns="0" wrap="square" tIns="0">
            <a:noAutofit/>
          </a:bodyPr>
          <a:lstStyle/>
          <a:p>
            <a:pPr indent="0" lvl="0" marL="457200" marR="0" rtl="0" algn="ctr">
              <a:spcBef>
                <a:spcPts val="0"/>
              </a:spcBef>
              <a:spcAft>
                <a:spcPts val="0"/>
              </a:spcAft>
              <a:buNone/>
            </a:pPr>
            <a:r>
              <a:rPr lang="en-US" sz="4400">
                <a:solidFill>
                  <a:srgbClr val="000099"/>
                </a:solidFill>
              </a:rPr>
              <a:t>Results for our class</a:t>
            </a:r>
            <a:endParaRPr b="0" sz="4400" strike="noStrike">
              <a:solidFill>
                <a:srgbClr val="000099"/>
              </a:solidFill>
              <a:latin typeface="Arial"/>
              <a:ea typeface="Arial"/>
              <a:cs typeface="Arial"/>
              <a:sym typeface="Arial"/>
            </a:endParaRPr>
          </a:p>
        </p:txBody>
      </p:sp>
      <p:sp>
        <p:nvSpPr>
          <p:cNvPr id="923" name="Google Shape;923;p127"/>
          <p:cNvSpPr txBox="1"/>
          <p:nvPr/>
        </p:nvSpPr>
        <p:spPr>
          <a:xfrm>
            <a:off x="504000" y="1440000"/>
            <a:ext cx="9071700" cy="5212500"/>
          </a:xfrm>
          <a:prstGeom prst="rect">
            <a:avLst/>
          </a:prstGeom>
          <a:noFill/>
          <a:ln>
            <a:noFill/>
          </a:ln>
        </p:spPr>
        <p:txBody>
          <a:bodyPr anchorCtr="0" anchor="t" bIns="0" lIns="0" spcFirstLastPara="1" rIns="0" wrap="square" tIns="0">
            <a:noAutofit/>
          </a:bodyPr>
          <a:lstStyle/>
          <a:p>
            <a:pPr indent="-323999" lvl="0" marL="431999"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Group 1</a:t>
            </a:r>
            <a:endParaRPr b="0" sz="3200" strike="noStrike">
              <a:latin typeface="Arial"/>
              <a:ea typeface="Arial"/>
              <a:cs typeface="Arial"/>
              <a:sym typeface="Arial"/>
            </a:endParaRPr>
          </a:p>
          <a:p>
            <a:pPr indent="-287999" lvl="2" marL="1295999" marR="0" rtl="0" algn="l">
              <a:spcBef>
                <a:spcPts val="1417"/>
              </a:spcBef>
              <a:spcAft>
                <a:spcPts val="0"/>
              </a:spcAft>
              <a:buClr>
                <a:srgbClr val="000000"/>
              </a:buClr>
              <a:buSzPts val="1800"/>
              <a:buFont typeface="Noto Sans Symbols"/>
              <a:buChar char="−"/>
            </a:pPr>
            <a:r>
              <a:rPr b="0" i="0" lang="en-US" sz="2400" u="none" cap="none" strike="noStrike">
                <a:latin typeface="Arial"/>
                <a:ea typeface="Arial"/>
                <a:cs typeface="Arial"/>
                <a:sym typeface="Arial"/>
              </a:rPr>
              <a:t>You have decided to see a play and paid the admission price of $10 per ticket. As you approach the theater, </a:t>
            </a:r>
            <a:r>
              <a:rPr b="0" i="0" lang="en-US" sz="2400" u="none" cap="none" strike="noStrike">
                <a:solidFill>
                  <a:srgbClr val="FF3333"/>
                </a:solidFill>
                <a:latin typeface="Arial"/>
                <a:ea typeface="Arial"/>
                <a:cs typeface="Arial"/>
                <a:sym typeface="Arial"/>
              </a:rPr>
              <a:t>you discover that you have lost the ticket</a:t>
            </a:r>
            <a:r>
              <a:rPr b="0" i="0" lang="en-US" sz="2400" u="none" cap="none" strike="noStrike">
                <a:latin typeface="Arial"/>
                <a:ea typeface="Arial"/>
                <a:cs typeface="Arial"/>
                <a:sym typeface="Arial"/>
              </a:rPr>
              <a:t>. The seat was not marked and the ticket cannot be recovered. Would you pay $10 for another ticket?</a:t>
            </a:r>
            <a:endParaRPr b="0" i="0" sz="2400" u="none" cap="none" strike="noStrike">
              <a:latin typeface="Arial"/>
              <a:ea typeface="Arial"/>
              <a:cs typeface="Arial"/>
              <a:sym typeface="Arial"/>
            </a:endParaRPr>
          </a:p>
          <a:p>
            <a:pPr indent="-255419" lvl="1" marL="864000" marR="0" rtl="0" algn="l">
              <a:spcBef>
                <a:spcPts val="850"/>
              </a:spcBef>
              <a:spcAft>
                <a:spcPts val="0"/>
              </a:spcAft>
              <a:buClr>
                <a:srgbClr val="000000"/>
              </a:buClr>
              <a:buSzPts val="1080"/>
              <a:buFont typeface="Noto Sans Symbols"/>
              <a:buNone/>
            </a:pPr>
            <a:r>
              <a:t/>
            </a:r>
            <a:endParaRPr b="0" i="0" sz="2400" u="none" cap="none" strike="noStrike">
              <a:latin typeface="Arial"/>
              <a:ea typeface="Arial"/>
              <a:cs typeface="Arial"/>
              <a:sym typeface="Arial"/>
            </a:endParaRPr>
          </a:p>
        </p:txBody>
      </p:sp>
      <p:sp>
        <p:nvSpPr>
          <p:cNvPr id="924" name="Google Shape;924;p127"/>
          <p:cNvSpPr txBox="1"/>
          <p:nvPr/>
        </p:nvSpPr>
        <p:spPr>
          <a:xfrm>
            <a:off x="630675" y="4611350"/>
            <a:ext cx="4545900" cy="21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300"/>
              <a:t>75</a:t>
            </a:r>
            <a:r>
              <a:rPr b="1" lang="en-US" sz="3300"/>
              <a:t>% (6/8)</a:t>
            </a:r>
            <a:r>
              <a:rPr lang="en-US" sz="3300"/>
              <a:t> chose </a:t>
            </a:r>
            <a:r>
              <a:rPr b="1" lang="en-US" sz="3300"/>
              <a:t>yes</a:t>
            </a:r>
            <a:endParaRPr b="1" sz="3300"/>
          </a:p>
          <a:p>
            <a:pPr indent="0" lvl="0" marL="0" rtl="0" algn="l">
              <a:spcBef>
                <a:spcPts val="0"/>
              </a:spcBef>
              <a:spcAft>
                <a:spcPts val="0"/>
              </a:spcAft>
              <a:buNone/>
            </a:pPr>
            <a:r>
              <a:rPr b="1" lang="en-US" sz="3300"/>
              <a:t>25%</a:t>
            </a:r>
            <a:r>
              <a:rPr lang="en-US" sz="3300"/>
              <a:t> </a:t>
            </a:r>
            <a:r>
              <a:rPr b="1" lang="en-US" sz="3300"/>
              <a:t>(2/8)</a:t>
            </a:r>
            <a:r>
              <a:rPr lang="en-US" sz="3300"/>
              <a:t> chose </a:t>
            </a:r>
            <a:r>
              <a:rPr b="1" lang="en-US" sz="3300"/>
              <a:t>no</a:t>
            </a:r>
            <a:endParaRPr b="1" sz="3300"/>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28"/>
          <p:cNvSpPr txBox="1"/>
          <p:nvPr/>
        </p:nvSpPr>
        <p:spPr>
          <a:xfrm>
            <a:off x="504000" y="301320"/>
            <a:ext cx="9071700" cy="1262100"/>
          </a:xfrm>
          <a:prstGeom prst="rect">
            <a:avLst/>
          </a:prstGeom>
          <a:noFill/>
          <a:ln>
            <a:noFill/>
          </a:ln>
        </p:spPr>
        <p:txBody>
          <a:bodyPr anchorCtr="0" anchor="ctr" bIns="0" lIns="0" spcFirstLastPara="1" rIns="0" wrap="square" tIns="0">
            <a:noAutofit/>
          </a:bodyPr>
          <a:lstStyle/>
          <a:p>
            <a:pPr indent="0" lvl="0" marL="457200" marR="0" rtl="0" algn="ctr">
              <a:spcBef>
                <a:spcPts val="0"/>
              </a:spcBef>
              <a:spcAft>
                <a:spcPts val="0"/>
              </a:spcAft>
              <a:buNone/>
            </a:pPr>
            <a:r>
              <a:rPr lang="en-US" sz="4400">
                <a:solidFill>
                  <a:srgbClr val="000099"/>
                </a:solidFill>
              </a:rPr>
              <a:t>Results for our class</a:t>
            </a:r>
            <a:endParaRPr b="0" sz="4400" strike="noStrike">
              <a:solidFill>
                <a:srgbClr val="000099"/>
              </a:solidFill>
              <a:latin typeface="Arial"/>
              <a:ea typeface="Arial"/>
              <a:cs typeface="Arial"/>
              <a:sym typeface="Arial"/>
            </a:endParaRPr>
          </a:p>
        </p:txBody>
      </p:sp>
      <p:sp>
        <p:nvSpPr>
          <p:cNvPr id="930" name="Google Shape;930;p128"/>
          <p:cNvSpPr txBox="1"/>
          <p:nvPr/>
        </p:nvSpPr>
        <p:spPr>
          <a:xfrm>
            <a:off x="504000" y="1620000"/>
            <a:ext cx="9071700" cy="5032500"/>
          </a:xfrm>
          <a:prstGeom prst="rect">
            <a:avLst/>
          </a:prstGeom>
          <a:noFill/>
          <a:ln>
            <a:noFill/>
          </a:ln>
        </p:spPr>
        <p:txBody>
          <a:bodyPr anchorCtr="0" anchor="t" bIns="0" lIns="0" spcFirstLastPara="1" rIns="0" wrap="square" tIns="0">
            <a:noAutofit/>
          </a:bodyPr>
          <a:lstStyle/>
          <a:p>
            <a:pPr indent="-323999" lvl="0" marL="431999"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Group 2</a:t>
            </a:r>
            <a:endParaRPr b="0" sz="3200" strike="noStrike">
              <a:latin typeface="Arial"/>
              <a:ea typeface="Arial"/>
              <a:cs typeface="Arial"/>
              <a:sym typeface="Arial"/>
            </a:endParaRPr>
          </a:p>
          <a:p>
            <a:pPr indent="-287999" lvl="2" marL="1295999" marR="0" rtl="0" algn="l">
              <a:spcBef>
                <a:spcPts val="1417"/>
              </a:spcBef>
              <a:spcAft>
                <a:spcPts val="0"/>
              </a:spcAft>
              <a:buClr>
                <a:srgbClr val="000000"/>
              </a:buClr>
              <a:buSzPts val="1800"/>
              <a:buFont typeface="Noto Sans Symbols"/>
              <a:buChar char="−"/>
            </a:pPr>
            <a:r>
              <a:rPr b="0" i="0" lang="en-US" sz="2400" u="none" cap="none" strike="noStrike">
                <a:latin typeface="Arial"/>
                <a:ea typeface="Arial"/>
                <a:cs typeface="Arial"/>
                <a:sym typeface="Arial"/>
              </a:rPr>
              <a:t>You have decided to see a play where the admission is $10 per ticket. As you arrive at the theater, </a:t>
            </a:r>
            <a:r>
              <a:rPr b="0" i="0" lang="en-US" sz="2400" u="none" cap="none" strike="noStrike">
                <a:solidFill>
                  <a:srgbClr val="FF3333"/>
                </a:solidFill>
                <a:latin typeface="Arial"/>
                <a:ea typeface="Arial"/>
                <a:cs typeface="Arial"/>
                <a:sym typeface="Arial"/>
              </a:rPr>
              <a:t>you discover that you have lost a $10 bill</a:t>
            </a:r>
            <a:r>
              <a:rPr b="0" i="0" lang="en-US" sz="2400" u="none" cap="none" strike="noStrike">
                <a:latin typeface="Arial"/>
                <a:ea typeface="Arial"/>
                <a:cs typeface="Arial"/>
                <a:sym typeface="Arial"/>
              </a:rPr>
              <a:t>. Would you still pay $10 for a ticket for the play?</a:t>
            </a:r>
            <a:endParaRPr b="0" i="0" sz="2400" u="none" cap="none" strike="noStrike">
              <a:latin typeface="Arial"/>
              <a:ea typeface="Arial"/>
              <a:cs typeface="Arial"/>
              <a:sym typeface="Arial"/>
            </a:endParaRPr>
          </a:p>
        </p:txBody>
      </p:sp>
      <p:sp>
        <p:nvSpPr>
          <p:cNvPr id="931" name="Google Shape;931;p128"/>
          <p:cNvSpPr txBox="1"/>
          <p:nvPr/>
        </p:nvSpPr>
        <p:spPr>
          <a:xfrm>
            <a:off x="630675" y="4611350"/>
            <a:ext cx="4945800" cy="21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300"/>
              <a:t>87,50% (7/8)</a:t>
            </a:r>
            <a:r>
              <a:rPr lang="en-US" sz="3300"/>
              <a:t> chose </a:t>
            </a:r>
            <a:r>
              <a:rPr b="1" lang="en-US" sz="3300"/>
              <a:t>yes</a:t>
            </a:r>
            <a:endParaRPr b="1" sz="3300"/>
          </a:p>
          <a:p>
            <a:pPr indent="0" lvl="0" marL="0" rtl="0" algn="l">
              <a:spcBef>
                <a:spcPts val="0"/>
              </a:spcBef>
              <a:spcAft>
                <a:spcPts val="0"/>
              </a:spcAft>
              <a:buNone/>
            </a:pPr>
            <a:r>
              <a:rPr b="1" lang="en-US" sz="3300"/>
              <a:t>12,50</a:t>
            </a:r>
            <a:r>
              <a:rPr b="1" lang="en-US" sz="3300"/>
              <a:t>% (1/8)</a:t>
            </a:r>
            <a:r>
              <a:rPr lang="en-US" sz="3300"/>
              <a:t> chose </a:t>
            </a:r>
            <a:r>
              <a:rPr b="1" lang="en-US" sz="3300"/>
              <a:t>no</a:t>
            </a:r>
            <a:endParaRPr b="1" sz="3300"/>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29"/>
          <p:cNvSpPr txBox="1"/>
          <p:nvPr/>
        </p:nvSpPr>
        <p:spPr>
          <a:xfrm>
            <a:off x="504000" y="301320"/>
            <a:ext cx="9071700" cy="1262100"/>
          </a:xfrm>
          <a:prstGeom prst="rect">
            <a:avLst/>
          </a:prstGeom>
          <a:noFill/>
          <a:ln>
            <a:noFill/>
          </a:ln>
        </p:spPr>
        <p:txBody>
          <a:bodyPr anchorCtr="0" anchor="ctr" bIns="0" lIns="0" spcFirstLastPara="1" rIns="0" wrap="square" tIns="0">
            <a:noAutofit/>
          </a:bodyPr>
          <a:lstStyle/>
          <a:p>
            <a:pPr indent="0" lvl="0" marL="457200" marR="0" rtl="0" algn="ctr">
              <a:spcBef>
                <a:spcPts val="0"/>
              </a:spcBef>
              <a:spcAft>
                <a:spcPts val="0"/>
              </a:spcAft>
              <a:buNone/>
            </a:pPr>
            <a:r>
              <a:rPr lang="en-US" sz="4400">
                <a:solidFill>
                  <a:srgbClr val="000099"/>
                </a:solidFill>
              </a:rPr>
              <a:t>Results for 2024/01</a:t>
            </a:r>
            <a:endParaRPr b="0" sz="4400" strike="noStrike">
              <a:solidFill>
                <a:srgbClr val="000099"/>
              </a:solidFill>
              <a:latin typeface="Arial"/>
              <a:ea typeface="Arial"/>
              <a:cs typeface="Arial"/>
              <a:sym typeface="Arial"/>
            </a:endParaRPr>
          </a:p>
        </p:txBody>
      </p:sp>
      <p:sp>
        <p:nvSpPr>
          <p:cNvPr id="937" name="Google Shape;937;p129"/>
          <p:cNvSpPr txBox="1"/>
          <p:nvPr/>
        </p:nvSpPr>
        <p:spPr>
          <a:xfrm>
            <a:off x="504000" y="1440000"/>
            <a:ext cx="9071700" cy="5212500"/>
          </a:xfrm>
          <a:prstGeom prst="rect">
            <a:avLst/>
          </a:prstGeom>
          <a:noFill/>
          <a:ln>
            <a:noFill/>
          </a:ln>
        </p:spPr>
        <p:txBody>
          <a:bodyPr anchorCtr="0" anchor="t" bIns="0" lIns="0" spcFirstLastPara="1" rIns="0" wrap="square" tIns="0">
            <a:noAutofit/>
          </a:bodyPr>
          <a:lstStyle/>
          <a:p>
            <a:pPr indent="-323999" lvl="0" marL="431999"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Group 1</a:t>
            </a:r>
            <a:endParaRPr b="0" sz="3200" strike="noStrike">
              <a:latin typeface="Arial"/>
              <a:ea typeface="Arial"/>
              <a:cs typeface="Arial"/>
              <a:sym typeface="Arial"/>
            </a:endParaRPr>
          </a:p>
          <a:p>
            <a:pPr indent="-287999" lvl="2" marL="1295999" marR="0" rtl="0" algn="l">
              <a:spcBef>
                <a:spcPts val="1417"/>
              </a:spcBef>
              <a:spcAft>
                <a:spcPts val="0"/>
              </a:spcAft>
              <a:buClr>
                <a:srgbClr val="000000"/>
              </a:buClr>
              <a:buSzPts val="1800"/>
              <a:buFont typeface="Noto Sans Symbols"/>
              <a:buChar char="−"/>
            </a:pPr>
            <a:r>
              <a:rPr b="0" i="0" lang="en-US" sz="2400" u="none" cap="none" strike="noStrike">
                <a:latin typeface="Arial"/>
                <a:ea typeface="Arial"/>
                <a:cs typeface="Arial"/>
                <a:sym typeface="Arial"/>
              </a:rPr>
              <a:t>You have decided to see a play and paid the admission price of $10 per ticket. As you approach the theater, </a:t>
            </a:r>
            <a:r>
              <a:rPr b="0" i="0" lang="en-US" sz="2400" u="none" cap="none" strike="noStrike">
                <a:solidFill>
                  <a:srgbClr val="FF3333"/>
                </a:solidFill>
                <a:latin typeface="Arial"/>
                <a:ea typeface="Arial"/>
                <a:cs typeface="Arial"/>
                <a:sym typeface="Arial"/>
              </a:rPr>
              <a:t>you discover that you have lost the ticket</a:t>
            </a:r>
            <a:r>
              <a:rPr b="0" i="0" lang="en-US" sz="2400" u="none" cap="none" strike="noStrike">
                <a:latin typeface="Arial"/>
                <a:ea typeface="Arial"/>
                <a:cs typeface="Arial"/>
                <a:sym typeface="Arial"/>
              </a:rPr>
              <a:t>. The seat was not marked and the ticket cannot be recovered. Would you pay $10 for another ticket?</a:t>
            </a:r>
            <a:endParaRPr b="0" i="0" sz="2400" u="none" cap="none" strike="noStrike">
              <a:latin typeface="Arial"/>
              <a:ea typeface="Arial"/>
              <a:cs typeface="Arial"/>
              <a:sym typeface="Arial"/>
            </a:endParaRPr>
          </a:p>
          <a:p>
            <a:pPr indent="-255419" lvl="1" marL="864000" marR="0" rtl="0" algn="l">
              <a:spcBef>
                <a:spcPts val="850"/>
              </a:spcBef>
              <a:spcAft>
                <a:spcPts val="0"/>
              </a:spcAft>
              <a:buClr>
                <a:srgbClr val="000000"/>
              </a:buClr>
              <a:buSzPts val="1080"/>
              <a:buFont typeface="Noto Sans Symbols"/>
              <a:buNone/>
            </a:pPr>
            <a:r>
              <a:t/>
            </a:r>
            <a:endParaRPr b="0" i="0" sz="2400" u="none" cap="none" strike="noStrike">
              <a:latin typeface="Arial"/>
              <a:ea typeface="Arial"/>
              <a:cs typeface="Arial"/>
              <a:sym typeface="Arial"/>
            </a:endParaRPr>
          </a:p>
        </p:txBody>
      </p:sp>
      <p:sp>
        <p:nvSpPr>
          <p:cNvPr id="938" name="Google Shape;938;p129"/>
          <p:cNvSpPr txBox="1"/>
          <p:nvPr/>
        </p:nvSpPr>
        <p:spPr>
          <a:xfrm>
            <a:off x="630675" y="4611350"/>
            <a:ext cx="4545900" cy="21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300"/>
              <a:t>100%</a:t>
            </a:r>
            <a:r>
              <a:rPr lang="en-US" sz="3300"/>
              <a:t> chose </a:t>
            </a:r>
            <a:r>
              <a:rPr b="1" lang="en-US" sz="3300"/>
              <a:t>yes</a:t>
            </a:r>
            <a:endParaRPr b="1" sz="3300"/>
          </a:p>
          <a:p>
            <a:pPr indent="0" lvl="0" marL="0" rtl="0" algn="l">
              <a:spcBef>
                <a:spcPts val="0"/>
              </a:spcBef>
              <a:spcAft>
                <a:spcPts val="0"/>
              </a:spcAft>
              <a:buNone/>
            </a:pPr>
            <a:r>
              <a:rPr b="1" lang="en-US" sz="3300"/>
              <a:t>    0%</a:t>
            </a:r>
            <a:r>
              <a:rPr lang="en-US" sz="3300"/>
              <a:t> chose </a:t>
            </a:r>
            <a:r>
              <a:rPr b="1" lang="en-US" sz="3300"/>
              <a:t>no</a:t>
            </a:r>
            <a:endParaRPr b="1" sz="3300"/>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30"/>
          <p:cNvSpPr txBox="1"/>
          <p:nvPr/>
        </p:nvSpPr>
        <p:spPr>
          <a:xfrm>
            <a:off x="504000" y="301320"/>
            <a:ext cx="9071700" cy="1262100"/>
          </a:xfrm>
          <a:prstGeom prst="rect">
            <a:avLst/>
          </a:prstGeom>
          <a:noFill/>
          <a:ln>
            <a:noFill/>
          </a:ln>
        </p:spPr>
        <p:txBody>
          <a:bodyPr anchorCtr="0" anchor="ctr" bIns="0" lIns="0" spcFirstLastPara="1" rIns="0" wrap="square" tIns="0">
            <a:noAutofit/>
          </a:bodyPr>
          <a:lstStyle/>
          <a:p>
            <a:pPr indent="0" lvl="0" marL="457200" marR="0" rtl="0" algn="ctr">
              <a:spcBef>
                <a:spcPts val="0"/>
              </a:spcBef>
              <a:spcAft>
                <a:spcPts val="0"/>
              </a:spcAft>
              <a:buNone/>
            </a:pPr>
            <a:r>
              <a:rPr lang="en-US" sz="4400">
                <a:solidFill>
                  <a:srgbClr val="000099"/>
                </a:solidFill>
              </a:rPr>
              <a:t>Results for 2024/01</a:t>
            </a:r>
            <a:endParaRPr b="0" sz="4400" strike="noStrike">
              <a:solidFill>
                <a:srgbClr val="000099"/>
              </a:solidFill>
              <a:latin typeface="Arial"/>
              <a:ea typeface="Arial"/>
              <a:cs typeface="Arial"/>
              <a:sym typeface="Arial"/>
            </a:endParaRPr>
          </a:p>
        </p:txBody>
      </p:sp>
      <p:sp>
        <p:nvSpPr>
          <p:cNvPr id="944" name="Google Shape;944;p130"/>
          <p:cNvSpPr txBox="1"/>
          <p:nvPr/>
        </p:nvSpPr>
        <p:spPr>
          <a:xfrm>
            <a:off x="504000" y="1620000"/>
            <a:ext cx="9071700" cy="5032500"/>
          </a:xfrm>
          <a:prstGeom prst="rect">
            <a:avLst/>
          </a:prstGeom>
          <a:noFill/>
          <a:ln>
            <a:noFill/>
          </a:ln>
        </p:spPr>
        <p:txBody>
          <a:bodyPr anchorCtr="0" anchor="t" bIns="0" lIns="0" spcFirstLastPara="1" rIns="0" wrap="square" tIns="0">
            <a:noAutofit/>
          </a:bodyPr>
          <a:lstStyle/>
          <a:p>
            <a:pPr indent="-323999" lvl="0" marL="431999"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Group 2</a:t>
            </a:r>
            <a:endParaRPr b="0" sz="3200" strike="noStrike">
              <a:latin typeface="Arial"/>
              <a:ea typeface="Arial"/>
              <a:cs typeface="Arial"/>
              <a:sym typeface="Arial"/>
            </a:endParaRPr>
          </a:p>
          <a:p>
            <a:pPr indent="-287999" lvl="2" marL="1295999" marR="0" rtl="0" algn="l">
              <a:spcBef>
                <a:spcPts val="1417"/>
              </a:spcBef>
              <a:spcAft>
                <a:spcPts val="0"/>
              </a:spcAft>
              <a:buClr>
                <a:srgbClr val="000000"/>
              </a:buClr>
              <a:buSzPts val="1800"/>
              <a:buFont typeface="Noto Sans Symbols"/>
              <a:buChar char="−"/>
            </a:pPr>
            <a:r>
              <a:rPr b="0" i="0" lang="en-US" sz="2400" u="none" cap="none" strike="noStrike">
                <a:latin typeface="Arial"/>
                <a:ea typeface="Arial"/>
                <a:cs typeface="Arial"/>
                <a:sym typeface="Arial"/>
              </a:rPr>
              <a:t>You have decided to see a play where the admission is $10 per ticket. As you arrive at the theater, </a:t>
            </a:r>
            <a:r>
              <a:rPr b="0" i="0" lang="en-US" sz="2400" u="none" cap="none" strike="noStrike">
                <a:solidFill>
                  <a:srgbClr val="FF3333"/>
                </a:solidFill>
                <a:latin typeface="Arial"/>
                <a:ea typeface="Arial"/>
                <a:cs typeface="Arial"/>
                <a:sym typeface="Arial"/>
              </a:rPr>
              <a:t>you discover that you have lost a $10 bill</a:t>
            </a:r>
            <a:r>
              <a:rPr b="0" i="0" lang="en-US" sz="2400" u="none" cap="none" strike="noStrike">
                <a:latin typeface="Arial"/>
                <a:ea typeface="Arial"/>
                <a:cs typeface="Arial"/>
                <a:sym typeface="Arial"/>
              </a:rPr>
              <a:t>. Would you still pay $10 for a ticket for the play?</a:t>
            </a:r>
            <a:endParaRPr b="0" i="0" sz="2400" u="none" cap="none" strike="noStrike">
              <a:latin typeface="Arial"/>
              <a:ea typeface="Arial"/>
              <a:cs typeface="Arial"/>
              <a:sym typeface="Arial"/>
            </a:endParaRPr>
          </a:p>
        </p:txBody>
      </p:sp>
      <p:sp>
        <p:nvSpPr>
          <p:cNvPr id="945" name="Google Shape;945;p130"/>
          <p:cNvSpPr txBox="1"/>
          <p:nvPr/>
        </p:nvSpPr>
        <p:spPr>
          <a:xfrm>
            <a:off x="630675" y="4611350"/>
            <a:ext cx="4545900" cy="21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300"/>
              <a:t>100%</a:t>
            </a:r>
            <a:r>
              <a:rPr lang="en-US" sz="3300"/>
              <a:t> chose </a:t>
            </a:r>
            <a:r>
              <a:rPr b="1" lang="en-US" sz="3300"/>
              <a:t>yes</a:t>
            </a:r>
            <a:endParaRPr b="1" sz="3300"/>
          </a:p>
          <a:p>
            <a:pPr indent="0" lvl="0" marL="0" rtl="0" algn="l">
              <a:spcBef>
                <a:spcPts val="0"/>
              </a:spcBef>
              <a:spcAft>
                <a:spcPts val="0"/>
              </a:spcAft>
              <a:buNone/>
            </a:pPr>
            <a:r>
              <a:rPr b="1" lang="en-US" sz="3300"/>
              <a:t>    0%</a:t>
            </a:r>
            <a:r>
              <a:rPr lang="en-US" sz="3300"/>
              <a:t> chose </a:t>
            </a:r>
            <a:r>
              <a:rPr b="1" lang="en-US" sz="3300"/>
              <a:t>no</a:t>
            </a:r>
            <a:endParaRPr b="1" sz="3300"/>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131"/>
          <p:cNvSpPr txBox="1"/>
          <p:nvPr/>
        </p:nvSpPr>
        <p:spPr>
          <a:xfrm>
            <a:off x="504000" y="301320"/>
            <a:ext cx="9071700" cy="1262100"/>
          </a:xfrm>
          <a:prstGeom prst="rect">
            <a:avLst/>
          </a:prstGeom>
          <a:noFill/>
          <a:ln>
            <a:noFill/>
          </a:ln>
        </p:spPr>
        <p:txBody>
          <a:bodyPr anchorCtr="0" anchor="ctr" bIns="0" lIns="0" spcFirstLastPara="1" rIns="0" wrap="square" tIns="0">
            <a:noAutofit/>
          </a:bodyPr>
          <a:lstStyle/>
          <a:p>
            <a:pPr indent="0" lvl="0" marL="457200" marR="0" rtl="0" algn="ctr">
              <a:spcBef>
                <a:spcPts val="0"/>
              </a:spcBef>
              <a:spcAft>
                <a:spcPts val="0"/>
              </a:spcAft>
              <a:buNone/>
            </a:pPr>
            <a:r>
              <a:rPr lang="en-US" sz="4400">
                <a:solidFill>
                  <a:srgbClr val="000099"/>
                </a:solidFill>
              </a:rPr>
              <a:t>Results for 2022/01</a:t>
            </a:r>
            <a:endParaRPr b="0" sz="4400" strike="noStrike">
              <a:solidFill>
                <a:srgbClr val="000099"/>
              </a:solidFill>
              <a:latin typeface="Arial"/>
              <a:ea typeface="Arial"/>
              <a:cs typeface="Arial"/>
              <a:sym typeface="Arial"/>
            </a:endParaRPr>
          </a:p>
        </p:txBody>
      </p:sp>
      <p:sp>
        <p:nvSpPr>
          <p:cNvPr id="951" name="Google Shape;951;p131"/>
          <p:cNvSpPr txBox="1"/>
          <p:nvPr/>
        </p:nvSpPr>
        <p:spPr>
          <a:xfrm>
            <a:off x="504000" y="1440000"/>
            <a:ext cx="9071700" cy="5212500"/>
          </a:xfrm>
          <a:prstGeom prst="rect">
            <a:avLst/>
          </a:prstGeom>
          <a:noFill/>
          <a:ln>
            <a:noFill/>
          </a:ln>
        </p:spPr>
        <p:txBody>
          <a:bodyPr anchorCtr="0" anchor="t" bIns="0" lIns="0" spcFirstLastPara="1" rIns="0" wrap="square" tIns="0">
            <a:noAutofit/>
          </a:bodyPr>
          <a:lstStyle/>
          <a:p>
            <a:pPr indent="-323999" lvl="0" marL="431999"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Group 1</a:t>
            </a:r>
            <a:endParaRPr b="0" sz="3200" strike="noStrike">
              <a:latin typeface="Arial"/>
              <a:ea typeface="Arial"/>
              <a:cs typeface="Arial"/>
              <a:sym typeface="Arial"/>
            </a:endParaRPr>
          </a:p>
          <a:p>
            <a:pPr indent="-287999" lvl="2" marL="1295999" marR="0" rtl="0" algn="l">
              <a:spcBef>
                <a:spcPts val="1417"/>
              </a:spcBef>
              <a:spcAft>
                <a:spcPts val="0"/>
              </a:spcAft>
              <a:buClr>
                <a:srgbClr val="000000"/>
              </a:buClr>
              <a:buSzPts val="1800"/>
              <a:buFont typeface="Noto Sans Symbols"/>
              <a:buChar char="−"/>
            </a:pPr>
            <a:r>
              <a:rPr b="0" i="0" lang="en-US" sz="2400" u="none" cap="none" strike="noStrike">
                <a:latin typeface="Arial"/>
                <a:ea typeface="Arial"/>
                <a:cs typeface="Arial"/>
                <a:sym typeface="Arial"/>
              </a:rPr>
              <a:t>You have decided to see a play and paid the admission price of $10 per ticket. As you approach the theater, </a:t>
            </a:r>
            <a:r>
              <a:rPr b="0" i="0" lang="en-US" sz="2400" u="none" cap="none" strike="noStrike">
                <a:solidFill>
                  <a:srgbClr val="FF3333"/>
                </a:solidFill>
                <a:latin typeface="Arial"/>
                <a:ea typeface="Arial"/>
                <a:cs typeface="Arial"/>
                <a:sym typeface="Arial"/>
              </a:rPr>
              <a:t>you discover that you have lost the ticket</a:t>
            </a:r>
            <a:r>
              <a:rPr b="0" i="0" lang="en-US" sz="2400" u="none" cap="none" strike="noStrike">
                <a:latin typeface="Arial"/>
                <a:ea typeface="Arial"/>
                <a:cs typeface="Arial"/>
                <a:sym typeface="Arial"/>
              </a:rPr>
              <a:t>. The seat was not marked and the ticket cannot be recovered. Would you pay $10 for another ticket?</a:t>
            </a:r>
            <a:endParaRPr b="0" i="0" sz="2400" u="none" cap="none" strike="noStrike">
              <a:latin typeface="Arial"/>
              <a:ea typeface="Arial"/>
              <a:cs typeface="Arial"/>
              <a:sym typeface="Arial"/>
            </a:endParaRPr>
          </a:p>
          <a:p>
            <a:pPr indent="-255419" lvl="1" marL="864000" marR="0" rtl="0" algn="l">
              <a:spcBef>
                <a:spcPts val="850"/>
              </a:spcBef>
              <a:spcAft>
                <a:spcPts val="0"/>
              </a:spcAft>
              <a:buClr>
                <a:srgbClr val="000000"/>
              </a:buClr>
              <a:buSzPts val="1080"/>
              <a:buFont typeface="Noto Sans Symbols"/>
              <a:buNone/>
            </a:pPr>
            <a:r>
              <a:t/>
            </a:r>
            <a:endParaRPr b="0" i="0" sz="2400" u="none" cap="none" strike="noStrike">
              <a:latin typeface="Arial"/>
              <a:ea typeface="Arial"/>
              <a:cs typeface="Arial"/>
              <a:sym typeface="Arial"/>
            </a:endParaRPr>
          </a:p>
        </p:txBody>
      </p:sp>
      <p:pic>
        <p:nvPicPr>
          <p:cNvPr id="952" name="Google Shape;952;p131" title="Gráfico"/>
          <p:cNvPicPr preferRelativeResize="0"/>
          <p:nvPr/>
        </p:nvPicPr>
        <p:blipFill>
          <a:blip r:embed="rId3">
            <a:alphaModFix/>
          </a:blip>
          <a:stretch>
            <a:fillRect/>
          </a:stretch>
        </p:blipFill>
        <p:spPr>
          <a:xfrm>
            <a:off x="2784757" y="4355772"/>
            <a:ext cx="4511100" cy="2789351"/>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132"/>
          <p:cNvSpPr txBox="1"/>
          <p:nvPr/>
        </p:nvSpPr>
        <p:spPr>
          <a:xfrm>
            <a:off x="504000" y="301320"/>
            <a:ext cx="9071700" cy="1262100"/>
          </a:xfrm>
          <a:prstGeom prst="rect">
            <a:avLst/>
          </a:prstGeom>
          <a:noFill/>
          <a:ln>
            <a:noFill/>
          </a:ln>
        </p:spPr>
        <p:txBody>
          <a:bodyPr anchorCtr="0" anchor="ctr" bIns="0" lIns="0" spcFirstLastPara="1" rIns="0" wrap="square" tIns="0">
            <a:noAutofit/>
          </a:bodyPr>
          <a:lstStyle/>
          <a:p>
            <a:pPr indent="0" lvl="0" marL="457200" marR="0" rtl="0" algn="ctr">
              <a:spcBef>
                <a:spcPts val="0"/>
              </a:spcBef>
              <a:spcAft>
                <a:spcPts val="0"/>
              </a:spcAft>
              <a:buNone/>
            </a:pPr>
            <a:r>
              <a:rPr lang="en-US" sz="4400">
                <a:solidFill>
                  <a:srgbClr val="000099"/>
                </a:solidFill>
              </a:rPr>
              <a:t>Results for 2022/01</a:t>
            </a:r>
            <a:endParaRPr b="0" sz="4400" strike="noStrike">
              <a:solidFill>
                <a:srgbClr val="000099"/>
              </a:solidFill>
              <a:latin typeface="Arial"/>
              <a:ea typeface="Arial"/>
              <a:cs typeface="Arial"/>
              <a:sym typeface="Arial"/>
            </a:endParaRPr>
          </a:p>
        </p:txBody>
      </p:sp>
      <p:sp>
        <p:nvSpPr>
          <p:cNvPr id="958" name="Google Shape;958;p132"/>
          <p:cNvSpPr txBox="1"/>
          <p:nvPr/>
        </p:nvSpPr>
        <p:spPr>
          <a:xfrm>
            <a:off x="504000" y="1620000"/>
            <a:ext cx="9071700" cy="5032500"/>
          </a:xfrm>
          <a:prstGeom prst="rect">
            <a:avLst/>
          </a:prstGeom>
          <a:noFill/>
          <a:ln>
            <a:noFill/>
          </a:ln>
        </p:spPr>
        <p:txBody>
          <a:bodyPr anchorCtr="0" anchor="t" bIns="0" lIns="0" spcFirstLastPara="1" rIns="0" wrap="square" tIns="0">
            <a:noAutofit/>
          </a:bodyPr>
          <a:lstStyle/>
          <a:p>
            <a:pPr indent="-323999" lvl="0" marL="431999"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Group 2</a:t>
            </a:r>
            <a:endParaRPr b="0" sz="3200" strike="noStrike">
              <a:latin typeface="Arial"/>
              <a:ea typeface="Arial"/>
              <a:cs typeface="Arial"/>
              <a:sym typeface="Arial"/>
            </a:endParaRPr>
          </a:p>
          <a:p>
            <a:pPr indent="-287999" lvl="2" marL="1295999" marR="0" rtl="0" algn="l">
              <a:spcBef>
                <a:spcPts val="1417"/>
              </a:spcBef>
              <a:spcAft>
                <a:spcPts val="0"/>
              </a:spcAft>
              <a:buClr>
                <a:srgbClr val="000000"/>
              </a:buClr>
              <a:buSzPts val="1800"/>
              <a:buFont typeface="Noto Sans Symbols"/>
              <a:buChar char="−"/>
            </a:pPr>
            <a:r>
              <a:rPr b="0" i="0" lang="en-US" sz="2400" u="none" cap="none" strike="noStrike">
                <a:latin typeface="Arial"/>
                <a:ea typeface="Arial"/>
                <a:cs typeface="Arial"/>
                <a:sym typeface="Arial"/>
              </a:rPr>
              <a:t>You have decided to see a play where the admission is $10 per ticket. As you arrive at the theater, </a:t>
            </a:r>
            <a:r>
              <a:rPr b="0" i="0" lang="en-US" sz="2400" u="none" cap="none" strike="noStrike">
                <a:solidFill>
                  <a:srgbClr val="FF3333"/>
                </a:solidFill>
                <a:latin typeface="Arial"/>
                <a:ea typeface="Arial"/>
                <a:cs typeface="Arial"/>
                <a:sym typeface="Arial"/>
              </a:rPr>
              <a:t>you discover that you have lost a $10 bill</a:t>
            </a:r>
            <a:r>
              <a:rPr b="0" i="0" lang="en-US" sz="2400" u="none" cap="none" strike="noStrike">
                <a:latin typeface="Arial"/>
                <a:ea typeface="Arial"/>
                <a:cs typeface="Arial"/>
                <a:sym typeface="Arial"/>
              </a:rPr>
              <a:t>. Would you still pay $10 for a ticket for the play?</a:t>
            </a:r>
            <a:endParaRPr b="0" i="0" sz="2400" u="none" cap="none" strike="noStrike">
              <a:latin typeface="Arial"/>
              <a:ea typeface="Arial"/>
              <a:cs typeface="Arial"/>
              <a:sym typeface="Arial"/>
            </a:endParaRPr>
          </a:p>
        </p:txBody>
      </p:sp>
      <p:pic>
        <p:nvPicPr>
          <p:cNvPr id="959" name="Google Shape;959;p132" title="Gráfico"/>
          <p:cNvPicPr preferRelativeResize="0"/>
          <p:nvPr/>
        </p:nvPicPr>
        <p:blipFill>
          <a:blip r:embed="rId3">
            <a:alphaModFix/>
          </a:blip>
          <a:stretch>
            <a:fillRect/>
          </a:stretch>
        </p:blipFill>
        <p:spPr>
          <a:xfrm>
            <a:off x="2784757" y="4355772"/>
            <a:ext cx="4511100" cy="27893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5"/>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Choice functions</a:t>
            </a:r>
            <a:endParaRPr b="0" sz="4400" strike="noStrike">
              <a:solidFill>
                <a:srgbClr val="000099"/>
              </a:solidFill>
              <a:latin typeface="Arial"/>
              <a:ea typeface="Arial"/>
              <a:cs typeface="Arial"/>
              <a:sym typeface="Arial"/>
            </a:endParaRPr>
          </a:p>
        </p:txBody>
      </p:sp>
      <p:sp>
        <p:nvSpPr>
          <p:cNvPr id="170" name="Google Shape;170;p25"/>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0" lvl="0" marL="457200" marR="0" rtl="0" algn="l">
              <a:spcBef>
                <a:spcPts val="0"/>
              </a:spcBef>
              <a:spcAft>
                <a:spcPts val="0"/>
              </a:spcAft>
              <a:buNone/>
            </a:pPr>
            <a:r>
              <a:rPr b="1" i="1" lang="en-US" sz="2800" strike="noStrike">
                <a:latin typeface="Arial"/>
                <a:ea typeface="Arial"/>
                <a:cs typeface="Arial"/>
                <a:sym typeface="Arial"/>
              </a:rPr>
              <a:t>C</a:t>
            </a:r>
            <a:r>
              <a:rPr b="0" lang="en-US" sz="2800" strike="noStrike">
                <a:latin typeface="Arial"/>
                <a:ea typeface="Arial"/>
                <a:cs typeface="Arial"/>
                <a:sym typeface="Arial"/>
              </a:rPr>
              <a:t> chooses the program that is the closest to home </a:t>
            </a:r>
            <a:endParaRPr b="0" sz="2800" strike="noStrike">
              <a:latin typeface="Arial"/>
              <a:ea typeface="Arial"/>
              <a:cs typeface="Arial"/>
              <a:sym typeface="Arial"/>
            </a:endParaRPr>
          </a:p>
        </p:txBody>
      </p:sp>
      <p:pic>
        <p:nvPicPr>
          <p:cNvPr id="171" name="Google Shape;171;p25"/>
          <p:cNvPicPr preferRelativeResize="0"/>
          <p:nvPr/>
        </p:nvPicPr>
        <p:blipFill rotWithShape="1">
          <a:blip r:embed="rId3">
            <a:alphaModFix/>
          </a:blip>
          <a:srcRect b="0" l="0" r="0" t="0"/>
          <a:stretch/>
        </p:blipFill>
        <p:spPr>
          <a:xfrm>
            <a:off x="4977000" y="5220000"/>
            <a:ext cx="2763000" cy="1079280"/>
          </a:xfrm>
          <a:prstGeom prst="rect">
            <a:avLst/>
          </a:prstGeom>
          <a:noFill/>
          <a:ln>
            <a:noFill/>
          </a:ln>
        </p:spPr>
      </p:pic>
      <p:sp>
        <p:nvSpPr>
          <p:cNvPr id="172" name="Google Shape;172;p25"/>
          <p:cNvSpPr txBox="1"/>
          <p:nvPr/>
        </p:nvSpPr>
        <p:spPr>
          <a:xfrm>
            <a:off x="5832000" y="4824000"/>
            <a:ext cx="1080000" cy="49428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i="1" lang="en-US" sz="2800" strike="noStrike">
                <a:latin typeface="Arial"/>
                <a:ea typeface="Arial"/>
                <a:cs typeface="Arial"/>
                <a:sym typeface="Arial"/>
              </a:rPr>
              <a:t>C(A)</a:t>
            </a:r>
            <a:endParaRPr b="0" sz="2800"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133"/>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457200" marR="0" rtl="0" algn="ctr">
              <a:spcBef>
                <a:spcPts val="0"/>
              </a:spcBef>
              <a:spcAft>
                <a:spcPts val="0"/>
              </a:spcAft>
              <a:buNone/>
            </a:pPr>
            <a:r>
              <a:rPr lang="en-US" sz="4400">
                <a:solidFill>
                  <a:srgbClr val="000099"/>
                </a:solidFill>
              </a:rPr>
              <a:t>Results in 2019/02</a:t>
            </a:r>
            <a:endParaRPr b="0" sz="4400" strike="noStrike">
              <a:solidFill>
                <a:srgbClr val="000099"/>
              </a:solidFill>
              <a:latin typeface="Arial"/>
              <a:ea typeface="Arial"/>
              <a:cs typeface="Arial"/>
              <a:sym typeface="Arial"/>
            </a:endParaRPr>
          </a:p>
        </p:txBody>
      </p:sp>
      <p:sp>
        <p:nvSpPr>
          <p:cNvPr id="965" name="Google Shape;965;p133"/>
          <p:cNvSpPr txBox="1"/>
          <p:nvPr/>
        </p:nvSpPr>
        <p:spPr>
          <a:xfrm>
            <a:off x="504000" y="1440000"/>
            <a:ext cx="9071640" cy="5212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Group 1</a:t>
            </a:r>
            <a:endParaRPr b="0" sz="3200" strike="noStrike">
              <a:latin typeface="Arial"/>
              <a:ea typeface="Arial"/>
              <a:cs typeface="Arial"/>
              <a:sym typeface="Arial"/>
            </a:endParaRPr>
          </a:p>
          <a:p>
            <a:pPr indent="-287999" lvl="2" marL="1296000" marR="0" rtl="0" algn="l">
              <a:spcBef>
                <a:spcPts val="1417"/>
              </a:spcBef>
              <a:spcAft>
                <a:spcPts val="0"/>
              </a:spcAft>
              <a:buClr>
                <a:srgbClr val="000000"/>
              </a:buClr>
              <a:buSzPts val="1800"/>
              <a:buFont typeface="Noto Sans Symbols"/>
              <a:buChar char="−"/>
            </a:pPr>
            <a:r>
              <a:rPr b="0" i="0" lang="en-US" sz="2400" u="none" cap="none" strike="noStrike">
                <a:latin typeface="Arial"/>
                <a:ea typeface="Arial"/>
                <a:cs typeface="Arial"/>
                <a:sym typeface="Arial"/>
              </a:rPr>
              <a:t>You have decided to see a play and paid the admission price of $10 per ticket. As you approach the theater, </a:t>
            </a:r>
            <a:r>
              <a:rPr b="0" i="0" lang="en-US" sz="2400" u="none" cap="none" strike="noStrike">
                <a:solidFill>
                  <a:srgbClr val="FF3333"/>
                </a:solidFill>
                <a:latin typeface="Arial"/>
                <a:ea typeface="Arial"/>
                <a:cs typeface="Arial"/>
                <a:sym typeface="Arial"/>
              </a:rPr>
              <a:t>you discover that you have lost the ticket</a:t>
            </a:r>
            <a:r>
              <a:rPr b="0" i="0" lang="en-US" sz="2400" u="none" cap="none" strike="noStrike">
                <a:latin typeface="Arial"/>
                <a:ea typeface="Arial"/>
                <a:cs typeface="Arial"/>
                <a:sym typeface="Arial"/>
              </a:rPr>
              <a:t>. The seat was not marked and the ticket cannot be recovered. Would you pay $10 for another ticket?</a:t>
            </a:r>
            <a:endParaRPr b="0" i="0" sz="2400" u="none" cap="none" strike="noStrike">
              <a:latin typeface="Arial"/>
              <a:ea typeface="Arial"/>
              <a:cs typeface="Arial"/>
              <a:sym typeface="Arial"/>
            </a:endParaRPr>
          </a:p>
          <a:p>
            <a:pPr indent="-255419" lvl="1" marL="864000" marR="0" rtl="0" algn="l">
              <a:spcBef>
                <a:spcPts val="850"/>
              </a:spcBef>
              <a:spcAft>
                <a:spcPts val="0"/>
              </a:spcAft>
              <a:buClr>
                <a:srgbClr val="000000"/>
              </a:buClr>
              <a:buSzPts val="1080"/>
              <a:buFont typeface="Noto Sans Symbols"/>
              <a:buNone/>
            </a:pPr>
            <a:r>
              <a:t/>
            </a:r>
            <a:endParaRPr b="0" i="0" sz="2400" u="none" cap="none" strike="noStrike">
              <a:latin typeface="Arial"/>
              <a:ea typeface="Arial"/>
              <a:cs typeface="Arial"/>
              <a:sym typeface="Arial"/>
            </a:endParaRPr>
          </a:p>
        </p:txBody>
      </p:sp>
      <p:pic>
        <p:nvPicPr>
          <p:cNvPr id="966" name="Google Shape;966;p133"/>
          <p:cNvPicPr preferRelativeResize="0"/>
          <p:nvPr/>
        </p:nvPicPr>
        <p:blipFill rotWithShape="1">
          <a:blip r:embed="rId3">
            <a:alphaModFix/>
          </a:blip>
          <a:srcRect b="0" l="0" r="0" t="0"/>
          <a:stretch/>
        </p:blipFill>
        <p:spPr>
          <a:xfrm>
            <a:off x="1845360" y="3960000"/>
            <a:ext cx="5714640" cy="3533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134"/>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457200" marR="0" rtl="0" algn="ctr">
              <a:spcBef>
                <a:spcPts val="0"/>
              </a:spcBef>
              <a:spcAft>
                <a:spcPts val="0"/>
              </a:spcAft>
              <a:buNone/>
            </a:pPr>
            <a:r>
              <a:rPr lang="en-US" sz="4400">
                <a:solidFill>
                  <a:srgbClr val="000099"/>
                </a:solidFill>
              </a:rPr>
              <a:t>Results in 2019/02</a:t>
            </a:r>
            <a:endParaRPr b="0" sz="4400" strike="noStrike">
              <a:solidFill>
                <a:srgbClr val="000099"/>
              </a:solidFill>
              <a:latin typeface="Arial"/>
              <a:ea typeface="Arial"/>
              <a:cs typeface="Arial"/>
              <a:sym typeface="Arial"/>
            </a:endParaRPr>
          </a:p>
        </p:txBody>
      </p:sp>
      <p:sp>
        <p:nvSpPr>
          <p:cNvPr id="972" name="Google Shape;972;p134"/>
          <p:cNvSpPr txBox="1"/>
          <p:nvPr/>
        </p:nvSpPr>
        <p:spPr>
          <a:xfrm>
            <a:off x="504000" y="1620000"/>
            <a:ext cx="9071640" cy="5032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Group 2</a:t>
            </a:r>
            <a:endParaRPr b="0" sz="3200" strike="noStrike">
              <a:latin typeface="Arial"/>
              <a:ea typeface="Arial"/>
              <a:cs typeface="Arial"/>
              <a:sym typeface="Arial"/>
            </a:endParaRPr>
          </a:p>
          <a:p>
            <a:pPr indent="-287999" lvl="2" marL="1296000" marR="0" rtl="0" algn="l">
              <a:spcBef>
                <a:spcPts val="1417"/>
              </a:spcBef>
              <a:spcAft>
                <a:spcPts val="0"/>
              </a:spcAft>
              <a:buClr>
                <a:srgbClr val="000000"/>
              </a:buClr>
              <a:buSzPts val="1800"/>
              <a:buFont typeface="Noto Sans Symbols"/>
              <a:buChar char="−"/>
            </a:pPr>
            <a:r>
              <a:rPr b="0" i="0" lang="en-US" sz="2400" u="none" cap="none" strike="noStrike">
                <a:latin typeface="Arial"/>
                <a:ea typeface="Arial"/>
                <a:cs typeface="Arial"/>
                <a:sym typeface="Arial"/>
              </a:rPr>
              <a:t>You have decided to see a play where the admission is $10 per ticket. As you arrive at the theater, </a:t>
            </a:r>
            <a:r>
              <a:rPr b="0" i="0" lang="en-US" sz="2400" u="none" cap="none" strike="noStrike">
                <a:solidFill>
                  <a:srgbClr val="FF3333"/>
                </a:solidFill>
                <a:latin typeface="Arial"/>
                <a:ea typeface="Arial"/>
                <a:cs typeface="Arial"/>
                <a:sym typeface="Arial"/>
              </a:rPr>
              <a:t>you discover that you have lost a $10 bill</a:t>
            </a:r>
            <a:r>
              <a:rPr b="0" i="0" lang="en-US" sz="2400" u="none" cap="none" strike="noStrike">
                <a:latin typeface="Arial"/>
                <a:ea typeface="Arial"/>
                <a:cs typeface="Arial"/>
                <a:sym typeface="Arial"/>
              </a:rPr>
              <a:t>. Would you still pay $10 for a ticket for the play?</a:t>
            </a:r>
            <a:endParaRPr b="0" i="0" sz="2400" u="none" cap="none" strike="noStrike">
              <a:latin typeface="Arial"/>
              <a:ea typeface="Arial"/>
              <a:cs typeface="Arial"/>
              <a:sym typeface="Arial"/>
            </a:endParaRPr>
          </a:p>
        </p:txBody>
      </p:sp>
      <p:pic>
        <p:nvPicPr>
          <p:cNvPr id="973" name="Google Shape;973;p134"/>
          <p:cNvPicPr preferRelativeResize="0"/>
          <p:nvPr/>
        </p:nvPicPr>
        <p:blipFill rotWithShape="1">
          <a:blip r:embed="rId3">
            <a:alphaModFix/>
          </a:blip>
          <a:srcRect b="0" l="0" r="0" t="0"/>
          <a:stretch/>
        </p:blipFill>
        <p:spPr>
          <a:xfrm>
            <a:off x="2340000" y="4101840"/>
            <a:ext cx="5534640" cy="342216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pic>
        <p:nvPicPr>
          <p:cNvPr id="978" name="Google Shape;978;p135"/>
          <p:cNvPicPr preferRelativeResize="0"/>
          <p:nvPr/>
        </p:nvPicPr>
        <p:blipFill rotWithShape="1">
          <a:blip r:embed="rId3">
            <a:alphaModFix/>
          </a:blip>
          <a:srcRect b="0" l="0" r="0" t="0"/>
          <a:stretch/>
        </p:blipFill>
        <p:spPr>
          <a:xfrm>
            <a:off x="2074320" y="1620000"/>
            <a:ext cx="5665680" cy="402192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136"/>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457200" marR="0" rtl="0" algn="ctr">
              <a:spcBef>
                <a:spcPts val="0"/>
              </a:spcBef>
              <a:spcAft>
                <a:spcPts val="0"/>
              </a:spcAft>
              <a:buNone/>
            </a:pPr>
            <a:r>
              <a:rPr b="0" lang="en-US" sz="4400" strike="noStrike">
                <a:solidFill>
                  <a:srgbClr val="000099"/>
                </a:solidFill>
                <a:latin typeface="Arial"/>
                <a:ea typeface="Arial"/>
                <a:cs typeface="Arial"/>
                <a:sym typeface="Arial"/>
              </a:rPr>
              <a:t>Mental Accounting</a:t>
            </a:r>
            <a:endParaRPr b="0" sz="4400" strike="noStrike">
              <a:solidFill>
                <a:srgbClr val="000099"/>
              </a:solidFill>
              <a:latin typeface="Arial"/>
              <a:ea typeface="Arial"/>
              <a:cs typeface="Arial"/>
              <a:sym typeface="Arial"/>
            </a:endParaRPr>
          </a:p>
        </p:txBody>
      </p:sp>
      <p:sp>
        <p:nvSpPr>
          <p:cNvPr id="984" name="Google Shape;984;p136"/>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This example demonstrates that decision makers may conduct “mental calculations” that are inconsistent with rationality</a:t>
            </a:r>
            <a:endParaRPr b="0" sz="3200" strike="noStrike">
              <a:latin typeface="Arial"/>
              <a:ea typeface="Arial"/>
              <a:cs typeface="Arial"/>
              <a:sym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37"/>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Modeling Choice Procedures</a:t>
            </a:r>
            <a:endParaRPr b="0" sz="4400" strike="noStrike">
              <a:solidFill>
                <a:srgbClr val="000099"/>
              </a:solidFill>
              <a:latin typeface="Arial"/>
              <a:ea typeface="Arial"/>
              <a:cs typeface="Arial"/>
              <a:sym typeface="Arial"/>
            </a:endParaRPr>
          </a:p>
        </p:txBody>
      </p:sp>
      <p:sp>
        <p:nvSpPr>
          <p:cNvPr id="990" name="Google Shape;990;p137"/>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There is a large body of evidence showing that decision makers </a:t>
            </a:r>
            <a:r>
              <a:rPr b="0" lang="en-US" sz="3200" u="sng" strike="noStrike">
                <a:latin typeface="Arial"/>
                <a:ea typeface="Arial"/>
                <a:cs typeface="Arial"/>
                <a:sym typeface="Arial"/>
              </a:rPr>
              <a:t>systematically</a:t>
            </a:r>
            <a:r>
              <a:rPr b="0" lang="en-US" sz="3200" strike="noStrike">
                <a:latin typeface="Arial"/>
                <a:ea typeface="Arial"/>
                <a:cs typeface="Arial"/>
                <a:sym typeface="Arial"/>
              </a:rPr>
              <a:t> use procedures of choice that </a:t>
            </a:r>
            <a:r>
              <a:rPr b="0" lang="en-US" sz="3200" u="sng" strike="noStrike">
                <a:solidFill>
                  <a:srgbClr val="FF3333"/>
                </a:solidFill>
                <a:latin typeface="Arial"/>
                <a:ea typeface="Arial"/>
                <a:cs typeface="Arial"/>
                <a:sym typeface="Arial"/>
              </a:rPr>
              <a:t>violate</a:t>
            </a:r>
            <a:r>
              <a:rPr b="0" lang="en-US" sz="3200" strike="noStrike">
                <a:latin typeface="Arial"/>
                <a:ea typeface="Arial"/>
                <a:cs typeface="Arial"/>
                <a:sym typeface="Arial"/>
              </a:rPr>
              <a:t> the classical assumptions and that the </a:t>
            </a:r>
            <a:r>
              <a:rPr b="0" lang="en-US" sz="3200" u="sng" strike="noStrike">
                <a:latin typeface="Arial"/>
                <a:ea typeface="Arial"/>
                <a:cs typeface="Arial"/>
                <a:sym typeface="Arial"/>
              </a:rPr>
              <a:t>rational man paradigm</a:t>
            </a:r>
            <a:r>
              <a:rPr b="0" lang="en-US" sz="3200" strike="noStrike">
                <a:latin typeface="Arial"/>
                <a:ea typeface="Arial"/>
                <a:cs typeface="Arial"/>
                <a:sym typeface="Arial"/>
              </a:rPr>
              <a:t> is lacking</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More and more economic models in which economic agents are assumed to follow </a:t>
            </a:r>
            <a:r>
              <a:rPr b="0" lang="en-US" sz="3200" u="sng" strike="noStrike">
                <a:solidFill>
                  <a:srgbClr val="FF3333"/>
                </a:solidFill>
                <a:latin typeface="Arial"/>
                <a:ea typeface="Arial"/>
                <a:cs typeface="Arial"/>
                <a:sym typeface="Arial"/>
              </a:rPr>
              <a:t>alternative procedures of choice</a:t>
            </a:r>
            <a:endParaRPr b="0" sz="3200"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0">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38"/>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Modeling Choice Procedures</a:t>
            </a:r>
            <a:endParaRPr b="0" sz="4400" strike="noStrike">
              <a:solidFill>
                <a:srgbClr val="000099"/>
              </a:solidFill>
              <a:latin typeface="Arial"/>
              <a:ea typeface="Arial"/>
              <a:cs typeface="Arial"/>
              <a:sym typeface="Arial"/>
            </a:endParaRPr>
          </a:p>
        </p:txBody>
      </p:sp>
      <p:sp>
        <p:nvSpPr>
          <p:cNvPr id="996" name="Google Shape;996;p138"/>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Now we will include not only the set of alternatives but </a:t>
            </a:r>
            <a:r>
              <a:rPr b="0" lang="en-US" sz="3200" u="sng" strike="noStrike">
                <a:latin typeface="Arial"/>
                <a:ea typeface="Arial"/>
                <a:cs typeface="Arial"/>
                <a:sym typeface="Arial"/>
              </a:rPr>
              <a:t>additional information</a:t>
            </a:r>
            <a:r>
              <a:rPr b="0" lang="en-US" sz="3200" strike="noStrike">
                <a:latin typeface="Arial"/>
                <a:ea typeface="Arial"/>
                <a:cs typeface="Arial"/>
                <a:sym typeface="Arial"/>
              </a:rPr>
              <a:t> as well</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This additional information is considered to be </a:t>
            </a:r>
            <a:r>
              <a:rPr b="0" lang="en-US" sz="3200" u="sng" strike="noStrike">
                <a:latin typeface="Arial"/>
                <a:ea typeface="Arial"/>
                <a:cs typeface="Arial"/>
                <a:sym typeface="Arial"/>
              </a:rPr>
              <a:t>irrelevant</a:t>
            </a:r>
            <a:r>
              <a:rPr b="0" lang="en-US" sz="3200" strike="noStrike">
                <a:latin typeface="Arial"/>
                <a:ea typeface="Arial"/>
                <a:cs typeface="Arial"/>
                <a:sym typeface="Arial"/>
              </a:rPr>
              <a:t> to the interests of the decision maker but may nevertheless </a:t>
            </a:r>
            <a:r>
              <a:rPr b="0" lang="en-US" sz="3200" u="sng" strike="noStrike">
                <a:latin typeface="Arial"/>
                <a:ea typeface="Arial"/>
                <a:cs typeface="Arial"/>
                <a:sym typeface="Arial"/>
              </a:rPr>
              <a:t>affect</a:t>
            </a:r>
            <a:r>
              <a:rPr b="0" lang="en-US" sz="3200" strike="noStrike">
                <a:latin typeface="Arial"/>
                <a:ea typeface="Arial"/>
                <a:cs typeface="Arial"/>
                <a:sym typeface="Arial"/>
              </a:rPr>
              <a:t> his choice</a:t>
            </a:r>
            <a:endParaRPr b="0" sz="3200"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6">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39"/>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Modeling Choice Procedures</a:t>
            </a:r>
            <a:endParaRPr b="0" sz="4400" strike="noStrike">
              <a:solidFill>
                <a:srgbClr val="000099"/>
              </a:solidFill>
              <a:latin typeface="Arial"/>
              <a:ea typeface="Arial"/>
              <a:cs typeface="Arial"/>
              <a:sym typeface="Arial"/>
            </a:endParaRPr>
          </a:p>
        </p:txBody>
      </p:sp>
      <p:sp>
        <p:nvSpPr>
          <p:cNvPr id="1002" name="Google Shape;1002;p139"/>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Another is a case in which the additional information consists of a </a:t>
            </a:r>
            <a:r>
              <a:rPr b="0" lang="en-US" sz="3200" u="sng" strike="noStrike">
                <a:latin typeface="Arial"/>
                <a:ea typeface="Arial"/>
                <a:cs typeface="Arial"/>
                <a:sym typeface="Arial"/>
              </a:rPr>
              <a:t>default</a:t>
            </a:r>
            <a:r>
              <a:rPr b="0" lang="en-US" sz="3200" strike="noStrike">
                <a:latin typeface="Arial"/>
                <a:ea typeface="Arial"/>
                <a:cs typeface="Arial"/>
                <a:sym typeface="Arial"/>
              </a:rPr>
              <a:t> option</a:t>
            </a:r>
            <a:endParaRPr b="0" sz="3200" strike="noStrike">
              <a:latin typeface="Arial"/>
              <a:ea typeface="Arial"/>
              <a:cs typeface="Arial"/>
              <a:sym typeface="Arial"/>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140"/>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Modeling Choice Procedures</a:t>
            </a:r>
            <a:endParaRPr b="0" sz="4400" strike="noStrike">
              <a:solidFill>
                <a:srgbClr val="000099"/>
              </a:solidFill>
              <a:latin typeface="Arial"/>
              <a:ea typeface="Arial"/>
              <a:cs typeface="Arial"/>
              <a:sym typeface="Arial"/>
            </a:endParaRPr>
          </a:p>
        </p:txBody>
      </p:sp>
      <p:sp>
        <p:nvSpPr>
          <p:cNvPr id="1008" name="Google Shape;1008;p140"/>
          <p:cNvSpPr txBox="1"/>
          <p:nvPr/>
        </p:nvSpPr>
        <p:spPr>
          <a:xfrm>
            <a:off x="504000" y="1769040"/>
            <a:ext cx="9071640" cy="44622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The statement </a:t>
            </a:r>
            <a:r>
              <a:rPr b="1" i="1" lang="en-US" sz="3200" strike="noStrike">
                <a:latin typeface="Arial"/>
                <a:ea typeface="Arial"/>
                <a:cs typeface="Arial"/>
                <a:sym typeface="Arial"/>
              </a:rPr>
              <a:t>c(A, a) = b</a:t>
            </a:r>
            <a:r>
              <a:rPr b="0" lang="en-US" sz="3200" strike="noStrike">
                <a:latin typeface="Arial"/>
                <a:ea typeface="Arial"/>
                <a:cs typeface="Arial"/>
                <a:sym typeface="Arial"/>
              </a:rPr>
              <a:t> means that when facing the choice problem </a:t>
            </a:r>
            <a:r>
              <a:rPr b="1" i="1" lang="en-US" sz="3200" strike="noStrike">
                <a:latin typeface="Arial"/>
                <a:ea typeface="Arial"/>
                <a:cs typeface="Arial"/>
                <a:sym typeface="Arial"/>
              </a:rPr>
              <a:t>A</a:t>
            </a:r>
            <a:r>
              <a:rPr b="0" lang="en-US" sz="3200" strike="noStrike">
                <a:latin typeface="Arial"/>
                <a:ea typeface="Arial"/>
                <a:cs typeface="Arial"/>
                <a:sym typeface="Arial"/>
              </a:rPr>
              <a:t> with a default alternative </a:t>
            </a:r>
            <a:r>
              <a:rPr b="1" i="1" lang="en-US" sz="3200" strike="noStrike">
                <a:latin typeface="Arial"/>
                <a:ea typeface="Arial"/>
                <a:cs typeface="Arial"/>
                <a:sym typeface="Arial"/>
              </a:rPr>
              <a:t>a</a:t>
            </a:r>
            <a:r>
              <a:rPr b="0" lang="en-US" sz="3200" strike="noStrike">
                <a:latin typeface="Arial"/>
                <a:ea typeface="Arial"/>
                <a:cs typeface="Arial"/>
                <a:sym typeface="Arial"/>
              </a:rPr>
              <a:t> the decision maker chooses the alternative </a:t>
            </a:r>
            <a:r>
              <a:rPr b="1" i="1" lang="en-US" sz="3200" strike="noStrike">
                <a:latin typeface="Arial"/>
                <a:ea typeface="Arial"/>
                <a:cs typeface="Arial"/>
                <a:sym typeface="Arial"/>
              </a:rPr>
              <a:t>b</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Experimental evidence and introspection tell us that a </a:t>
            </a:r>
            <a:r>
              <a:rPr b="0" lang="en-US" sz="3200" u="sng" strike="noStrike">
                <a:latin typeface="Arial"/>
                <a:ea typeface="Arial"/>
                <a:cs typeface="Arial"/>
                <a:sym typeface="Arial"/>
              </a:rPr>
              <a:t>default option</a:t>
            </a:r>
            <a:r>
              <a:rPr b="0" lang="en-US" sz="3200" strike="noStrike">
                <a:latin typeface="Arial"/>
                <a:ea typeface="Arial"/>
                <a:cs typeface="Arial"/>
                <a:sym typeface="Arial"/>
              </a:rPr>
              <a:t> is often viewed </a:t>
            </a:r>
            <a:r>
              <a:rPr b="0" lang="en-US" sz="3200" strike="noStrike">
                <a:solidFill>
                  <a:srgbClr val="0000CC"/>
                </a:solidFill>
                <a:latin typeface="Arial"/>
                <a:ea typeface="Arial"/>
                <a:cs typeface="Arial"/>
                <a:sym typeface="Arial"/>
              </a:rPr>
              <a:t>positively</a:t>
            </a:r>
            <a:r>
              <a:rPr b="0" lang="en-US" sz="3200" strike="noStrike">
                <a:latin typeface="Arial"/>
                <a:ea typeface="Arial"/>
                <a:cs typeface="Arial"/>
                <a:sym typeface="Arial"/>
              </a:rPr>
              <a:t> by decision makers</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This phenomenon is known as the </a:t>
            </a:r>
            <a:r>
              <a:rPr b="1" i="1" lang="en-US" sz="3200" u="sng" strike="noStrike">
                <a:latin typeface="Arial"/>
                <a:ea typeface="Arial"/>
                <a:cs typeface="Arial"/>
                <a:sym typeface="Arial"/>
              </a:rPr>
              <a:t>status quo bias</a:t>
            </a:r>
            <a:endParaRPr b="0" sz="3200"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8">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41"/>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Modeling Choice Procedures</a:t>
            </a:r>
            <a:endParaRPr b="0" sz="4400" strike="noStrike">
              <a:solidFill>
                <a:srgbClr val="000099"/>
              </a:solidFill>
              <a:latin typeface="Arial"/>
              <a:ea typeface="Arial"/>
              <a:cs typeface="Arial"/>
              <a:sym typeface="Arial"/>
            </a:endParaRPr>
          </a:p>
        </p:txBody>
      </p:sp>
      <p:sp>
        <p:nvSpPr>
          <p:cNvPr id="1014" name="Google Shape;1014;p141"/>
          <p:cNvSpPr txBox="1"/>
          <p:nvPr/>
        </p:nvSpPr>
        <p:spPr>
          <a:xfrm>
            <a:off x="504000" y="1769040"/>
            <a:ext cx="9071640" cy="44622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Any examples in the real life?</a:t>
            </a:r>
            <a:endParaRPr b="0" sz="3200" strike="noStrike">
              <a:latin typeface="Arial"/>
              <a:ea typeface="Arial"/>
              <a:cs typeface="Arial"/>
              <a:sym typeface="Arial"/>
            </a:endParaRPr>
          </a:p>
          <a:p>
            <a:pPr indent="-324000" lvl="1" marL="864000" marR="0" rtl="0" algn="l">
              <a:spcBef>
                <a:spcPts val="1417"/>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reelection?</a:t>
            </a:r>
            <a:endParaRPr b="0" i="0" sz="2800" u="none" cap="none" strike="noStrike">
              <a:latin typeface="Arial"/>
              <a:ea typeface="Arial"/>
              <a:cs typeface="Arial"/>
              <a:sym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42"/>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Modeling Choice Procedures</a:t>
            </a:r>
            <a:endParaRPr b="0" sz="4400" strike="noStrike">
              <a:solidFill>
                <a:srgbClr val="000099"/>
              </a:solidFill>
              <a:latin typeface="Arial"/>
              <a:ea typeface="Arial"/>
              <a:cs typeface="Arial"/>
              <a:sym typeface="Arial"/>
            </a:endParaRPr>
          </a:p>
        </p:txBody>
      </p:sp>
      <p:sp>
        <p:nvSpPr>
          <p:cNvPr id="1020" name="Google Shape;1020;p142"/>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Let </a:t>
            </a:r>
            <a:r>
              <a:rPr b="1" i="1" lang="en-US" sz="3200" strike="noStrike">
                <a:latin typeface="Arial"/>
                <a:ea typeface="Arial"/>
                <a:cs typeface="Arial"/>
                <a:sym typeface="Arial"/>
              </a:rPr>
              <a:t>X</a:t>
            </a:r>
            <a:r>
              <a:rPr b="0" lang="en-US" sz="3200" strike="noStrike">
                <a:latin typeface="Arial"/>
                <a:ea typeface="Arial"/>
                <a:cs typeface="Arial"/>
                <a:sym typeface="Arial"/>
              </a:rPr>
              <a:t> be a finite set of alternatives</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Define an </a:t>
            </a:r>
            <a:r>
              <a:rPr b="1" i="1" lang="en-US" sz="3200" u="sng" strike="noStrike">
                <a:latin typeface="Arial"/>
                <a:ea typeface="Arial"/>
                <a:cs typeface="Arial"/>
                <a:sym typeface="Arial"/>
              </a:rPr>
              <a:t>extended choice function </a:t>
            </a:r>
            <a:r>
              <a:rPr b="0" lang="en-US" sz="3200" strike="noStrike">
                <a:latin typeface="Arial"/>
                <a:ea typeface="Arial"/>
                <a:cs typeface="Arial"/>
                <a:sym typeface="Arial"/>
              </a:rPr>
              <a:t>to be a function that assigns a unique element in </a:t>
            </a:r>
            <a:r>
              <a:rPr b="1" i="1" lang="en-US" sz="3200" strike="noStrike">
                <a:latin typeface="Arial"/>
                <a:ea typeface="Arial"/>
                <a:cs typeface="Arial"/>
                <a:sym typeface="Arial"/>
              </a:rPr>
              <a:t>A</a:t>
            </a:r>
            <a:r>
              <a:rPr b="0" lang="en-US" sz="3200" strike="noStrike">
                <a:latin typeface="Arial"/>
                <a:ea typeface="Arial"/>
                <a:cs typeface="Arial"/>
                <a:sym typeface="Arial"/>
              </a:rPr>
              <a:t> to every pair </a:t>
            </a:r>
            <a:r>
              <a:rPr b="1" i="1" lang="en-US" sz="3200" strike="noStrike">
                <a:latin typeface="Arial"/>
                <a:ea typeface="Arial"/>
                <a:cs typeface="Arial"/>
                <a:sym typeface="Arial"/>
              </a:rPr>
              <a:t>(A, a) </a:t>
            </a:r>
            <a:r>
              <a:rPr b="0" lang="en-US" sz="3200" strike="noStrike">
                <a:latin typeface="Arial"/>
                <a:ea typeface="Arial"/>
                <a:cs typeface="Arial"/>
                <a:sym typeface="Arial"/>
              </a:rPr>
              <a:t>where </a:t>
            </a:r>
            <a:r>
              <a:rPr b="1" i="1" lang="en-US" sz="3200" strike="noStrike">
                <a:latin typeface="Arial"/>
                <a:ea typeface="Arial"/>
                <a:cs typeface="Arial"/>
                <a:sym typeface="Arial"/>
              </a:rPr>
              <a:t>A ⊆ X</a:t>
            </a:r>
            <a:r>
              <a:rPr b="0" lang="en-US" sz="3200" strike="noStrike">
                <a:latin typeface="Arial"/>
                <a:ea typeface="Arial"/>
                <a:cs typeface="Arial"/>
                <a:sym typeface="Arial"/>
              </a:rPr>
              <a:t> and </a:t>
            </a:r>
            <a:r>
              <a:rPr b="1" i="1" lang="en-US" sz="3200" strike="noStrike">
                <a:latin typeface="Arial"/>
                <a:ea typeface="Arial"/>
                <a:cs typeface="Arial"/>
                <a:sym typeface="Arial"/>
              </a:rPr>
              <a:t>a ∈ A</a:t>
            </a:r>
            <a:endParaRPr b="0" sz="3200" strike="noStrike">
              <a:latin typeface="Arial"/>
              <a:ea typeface="Arial"/>
              <a:cs typeface="Arial"/>
              <a:sym typeface="Arial"/>
            </a:endParaRPr>
          </a:p>
          <a:p>
            <a:pPr indent="-324000" lvl="1" marL="864000" marR="0" rtl="0" algn="l">
              <a:spcBef>
                <a:spcPts val="1417"/>
              </a:spcBef>
              <a:spcAft>
                <a:spcPts val="0"/>
              </a:spcAft>
              <a:buClr>
                <a:srgbClr val="000000"/>
              </a:buClr>
              <a:buSzPts val="1260"/>
              <a:buFont typeface="Noto Sans Symbols"/>
              <a:buChar char="●"/>
            </a:pPr>
            <a:r>
              <a:rPr b="1" i="1" lang="en-US" sz="2800" u="none" cap="none" strike="noStrike">
                <a:latin typeface="Arial"/>
                <a:ea typeface="Arial"/>
                <a:cs typeface="Arial"/>
                <a:sym typeface="Arial"/>
              </a:rPr>
              <a:t>a </a:t>
            </a:r>
            <a:r>
              <a:rPr b="0" i="0" lang="en-US" sz="2800" u="none" cap="none" strike="noStrike">
                <a:latin typeface="Arial"/>
                <a:ea typeface="Arial"/>
                <a:cs typeface="Arial"/>
                <a:sym typeface="Arial"/>
              </a:rPr>
              <a:t>can be any element of </a:t>
            </a:r>
            <a:r>
              <a:rPr b="1" i="1" lang="en-US" sz="2800" u="none" cap="none" strike="noStrike">
                <a:latin typeface="Arial"/>
                <a:ea typeface="Arial"/>
                <a:cs typeface="Arial"/>
                <a:sym typeface="Arial"/>
              </a:rPr>
              <a:t>A</a:t>
            </a:r>
            <a:endParaRPr b="0" i="0" sz="2800" u="none" cap="none" strike="noStrike">
              <a:latin typeface="Arial"/>
              <a:ea typeface="Arial"/>
              <a:cs typeface="Arial"/>
              <a:sym typeface="Arial"/>
            </a:endParaRPr>
          </a:p>
          <a:p>
            <a:pPr indent="-324000" lvl="0" marL="432000" marR="0" rtl="0" algn="l">
              <a:spcBef>
                <a:spcPts val="1134"/>
              </a:spcBef>
              <a:spcAft>
                <a:spcPts val="0"/>
              </a:spcAft>
              <a:buClr>
                <a:srgbClr val="000000"/>
              </a:buClr>
              <a:buSzPts val="1440"/>
              <a:buFont typeface="Noto Sans Symbols"/>
              <a:buChar char="●"/>
            </a:pPr>
            <a:r>
              <a:rPr b="0" lang="en-US" sz="3200" strike="noStrike">
                <a:latin typeface="Arial"/>
                <a:ea typeface="Arial"/>
                <a:cs typeface="Arial"/>
                <a:sym typeface="Arial"/>
              </a:rPr>
              <a:t>Let's see some examples...</a:t>
            </a:r>
            <a:endParaRPr b="0" sz="3200"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0">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6"/>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Choice functions</a:t>
            </a:r>
            <a:endParaRPr b="0" sz="4400" strike="noStrike">
              <a:solidFill>
                <a:srgbClr val="000099"/>
              </a:solidFill>
              <a:latin typeface="Arial"/>
              <a:ea typeface="Arial"/>
              <a:cs typeface="Arial"/>
              <a:sym typeface="Arial"/>
            </a:endParaRPr>
          </a:p>
        </p:txBody>
      </p:sp>
      <p:sp>
        <p:nvSpPr>
          <p:cNvPr id="178" name="Google Shape;178;p26"/>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0" lvl="0" marL="457200" marR="0" rtl="0" algn="l">
              <a:spcBef>
                <a:spcPts val="0"/>
              </a:spcBef>
              <a:spcAft>
                <a:spcPts val="0"/>
              </a:spcAft>
              <a:buNone/>
            </a:pPr>
            <a:r>
              <a:rPr b="1" i="1" lang="en-US" sz="2800" strike="noStrike">
                <a:latin typeface="Arial"/>
                <a:ea typeface="Arial"/>
                <a:cs typeface="Arial"/>
                <a:sym typeface="Arial"/>
              </a:rPr>
              <a:t>C</a:t>
            </a:r>
            <a:r>
              <a:rPr b="0" lang="en-US" sz="2800" strike="noStrike">
                <a:latin typeface="Arial"/>
                <a:ea typeface="Arial"/>
                <a:cs typeface="Arial"/>
                <a:sym typeface="Arial"/>
              </a:rPr>
              <a:t> chooses the program that is located in the most fun city to live</a:t>
            </a:r>
            <a:endParaRPr b="0" sz="2800" strike="noStrike">
              <a:latin typeface="Arial"/>
              <a:ea typeface="Arial"/>
              <a:cs typeface="Arial"/>
              <a:sym typeface="Arial"/>
            </a:endParaRPr>
          </a:p>
        </p:txBody>
      </p:sp>
      <p:sp>
        <p:nvSpPr>
          <p:cNvPr id="179" name="Google Shape;179;p26"/>
          <p:cNvSpPr txBox="1"/>
          <p:nvPr/>
        </p:nvSpPr>
        <p:spPr>
          <a:xfrm>
            <a:off x="1080000" y="4374720"/>
            <a:ext cx="1080000" cy="49428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i="1" lang="en-US" sz="2800" strike="noStrike">
                <a:latin typeface="Arial"/>
                <a:ea typeface="Arial"/>
                <a:cs typeface="Arial"/>
                <a:sym typeface="Arial"/>
              </a:rPr>
              <a:t>C(A)</a:t>
            </a:r>
            <a:endParaRPr b="0" sz="2800" strike="noStrike">
              <a:latin typeface="Arial"/>
              <a:ea typeface="Arial"/>
              <a:cs typeface="Arial"/>
              <a:sym typeface="Arial"/>
            </a:endParaRPr>
          </a:p>
        </p:txBody>
      </p:sp>
      <p:pic>
        <p:nvPicPr>
          <p:cNvPr id="180" name="Google Shape;180;p26"/>
          <p:cNvPicPr preferRelativeResize="0"/>
          <p:nvPr/>
        </p:nvPicPr>
        <p:blipFill rotWithShape="1">
          <a:blip r:embed="rId3">
            <a:alphaModFix/>
          </a:blip>
          <a:srcRect b="0" l="0" r="0" t="0"/>
          <a:stretch/>
        </p:blipFill>
        <p:spPr>
          <a:xfrm>
            <a:off x="240840" y="3239640"/>
            <a:ext cx="2819160" cy="1206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143"/>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Modeling Choice Procedures</a:t>
            </a:r>
            <a:endParaRPr b="0" sz="4400" strike="noStrike">
              <a:solidFill>
                <a:srgbClr val="000099"/>
              </a:solidFill>
              <a:latin typeface="Arial"/>
              <a:ea typeface="Arial"/>
              <a:cs typeface="Arial"/>
              <a:sym typeface="Arial"/>
            </a:endParaRPr>
          </a:p>
        </p:txBody>
      </p:sp>
      <p:sp>
        <p:nvSpPr>
          <p:cNvPr id="1026" name="Google Shape;1026;p143"/>
          <p:cNvSpPr txBox="1"/>
          <p:nvPr/>
        </p:nvSpPr>
        <p:spPr>
          <a:xfrm>
            <a:off x="504000" y="1769040"/>
            <a:ext cx="9071640" cy="5766840"/>
          </a:xfrm>
          <a:prstGeom prst="rect">
            <a:avLst/>
          </a:prstGeom>
          <a:noFill/>
          <a:ln>
            <a:noFill/>
          </a:ln>
        </p:spPr>
        <p:txBody>
          <a:bodyPr anchorCtr="0" anchor="t" bIns="0" lIns="0" spcFirstLastPara="1" rIns="0" wrap="square" tIns="0">
            <a:noAutofit/>
          </a:bodyPr>
          <a:lstStyle/>
          <a:p>
            <a:pPr indent="-317650" lvl="0" marL="432000" marR="0" rtl="0" algn="l">
              <a:spcBef>
                <a:spcPts val="0"/>
              </a:spcBef>
              <a:spcAft>
                <a:spcPts val="0"/>
              </a:spcAft>
              <a:buClr>
                <a:srgbClr val="000000"/>
              </a:buClr>
              <a:buSzPts val="1340"/>
              <a:buFont typeface="Noto Sans Symbols"/>
              <a:buChar char="●"/>
            </a:pPr>
            <a:r>
              <a:rPr b="0" lang="en-US" sz="3100" strike="noStrike">
                <a:latin typeface="Arial"/>
                <a:ea typeface="Arial"/>
                <a:cs typeface="Arial"/>
                <a:sym typeface="Arial"/>
              </a:rPr>
              <a:t>The decision maker has in mind a vector of orderings (</a:t>
            </a:r>
            <a:r>
              <a:rPr b="1" i="1" lang="en-US" sz="3100" strike="noStrike">
                <a:latin typeface="Arial"/>
                <a:ea typeface="Arial"/>
                <a:cs typeface="Arial"/>
                <a:sym typeface="Arial"/>
              </a:rPr>
              <a:t>≻</a:t>
            </a:r>
            <a:r>
              <a:rPr b="1" baseline="-25000" i="1" lang="en-US" sz="3100" strike="noStrike">
                <a:latin typeface="Arial"/>
                <a:ea typeface="Arial"/>
                <a:cs typeface="Arial"/>
                <a:sym typeface="Arial"/>
              </a:rPr>
              <a:t>i</a:t>
            </a:r>
            <a:r>
              <a:rPr b="0" lang="en-US" sz="3100" strike="noStrike">
                <a:latin typeface="Arial"/>
                <a:ea typeface="Arial"/>
                <a:cs typeface="Arial"/>
                <a:sym typeface="Arial"/>
              </a:rPr>
              <a:t>), which are interpreted to be criteria, and an additional ordering </a:t>
            </a:r>
            <a:r>
              <a:rPr b="1" i="1" lang="en-US" sz="3100" strike="noStrike">
                <a:latin typeface="Arial"/>
                <a:ea typeface="Arial"/>
                <a:cs typeface="Arial"/>
                <a:sym typeface="Arial"/>
              </a:rPr>
              <a:t>≻</a:t>
            </a:r>
            <a:r>
              <a:rPr b="0" lang="en-US" sz="3100" strike="noStrike">
                <a:latin typeface="Arial"/>
                <a:ea typeface="Arial"/>
                <a:cs typeface="Arial"/>
                <a:sym typeface="Arial"/>
              </a:rPr>
              <a:t> interpreted to be the real preference relation of the decision maker</a:t>
            </a:r>
            <a:endParaRPr b="0" sz="3100" strike="noStrike">
              <a:latin typeface="Arial"/>
              <a:ea typeface="Arial"/>
              <a:cs typeface="Arial"/>
              <a:sym typeface="Arial"/>
            </a:endParaRPr>
          </a:p>
          <a:p>
            <a:pPr indent="-317650" lvl="0" marL="432000" marR="0" rtl="0" algn="l">
              <a:spcBef>
                <a:spcPts val="1417"/>
              </a:spcBef>
              <a:spcAft>
                <a:spcPts val="0"/>
              </a:spcAft>
              <a:buClr>
                <a:srgbClr val="000000"/>
              </a:buClr>
              <a:buSzPts val="1340"/>
              <a:buFont typeface="Noto Sans Symbols"/>
              <a:buChar char="●"/>
            </a:pPr>
            <a:r>
              <a:rPr b="0" lang="en-US" sz="3100" strike="noStrike">
                <a:latin typeface="Arial"/>
                <a:ea typeface="Arial"/>
                <a:cs typeface="Arial"/>
                <a:sym typeface="Arial"/>
              </a:rPr>
              <a:t>The alternative </a:t>
            </a:r>
            <a:r>
              <a:rPr b="1" i="1" lang="en-US" sz="3100" strike="noStrike">
                <a:latin typeface="Arial"/>
                <a:ea typeface="Arial"/>
                <a:cs typeface="Arial"/>
                <a:sym typeface="Arial"/>
              </a:rPr>
              <a:t>C(A, a)</a:t>
            </a:r>
            <a:r>
              <a:rPr b="0" lang="en-US" sz="3100" strike="noStrike">
                <a:latin typeface="Arial"/>
                <a:ea typeface="Arial"/>
                <a:cs typeface="Arial"/>
                <a:sym typeface="Arial"/>
              </a:rPr>
              <a:t> is the </a:t>
            </a:r>
            <a:r>
              <a:rPr b="1" i="1" lang="en-US" sz="3100" strike="noStrike">
                <a:latin typeface="Arial"/>
                <a:ea typeface="Arial"/>
                <a:cs typeface="Arial"/>
                <a:sym typeface="Arial"/>
              </a:rPr>
              <a:t>≻-best</a:t>
            </a:r>
            <a:r>
              <a:rPr b="0" lang="en-US" sz="3100" strike="noStrike">
                <a:latin typeface="Arial"/>
                <a:ea typeface="Arial"/>
                <a:cs typeface="Arial"/>
                <a:sym typeface="Arial"/>
              </a:rPr>
              <a:t> element in the set of alternatives which are as good as</a:t>
            </a:r>
            <a:r>
              <a:rPr b="1" i="1" lang="en-US" sz="3100" strike="noStrike">
                <a:latin typeface="Arial"/>
                <a:ea typeface="Arial"/>
                <a:cs typeface="Arial"/>
                <a:sym typeface="Arial"/>
              </a:rPr>
              <a:t> a</a:t>
            </a:r>
            <a:r>
              <a:rPr b="0" lang="en-US" sz="3100" strike="noStrike">
                <a:latin typeface="Arial"/>
                <a:ea typeface="Arial"/>
                <a:cs typeface="Arial"/>
                <a:sym typeface="Arial"/>
              </a:rPr>
              <a:t> by all criteria </a:t>
            </a:r>
            <a:endParaRPr b="0" sz="3100" strike="noStrike">
              <a:latin typeface="Arial"/>
              <a:ea typeface="Arial"/>
              <a:cs typeface="Arial"/>
              <a:sym typeface="Arial"/>
            </a:endParaRPr>
          </a:p>
          <a:p>
            <a:pPr indent="-317650" lvl="1" marL="864000" marR="0" rtl="0" algn="l">
              <a:spcBef>
                <a:spcPts val="1417"/>
              </a:spcBef>
              <a:spcAft>
                <a:spcPts val="0"/>
              </a:spcAft>
              <a:buClr>
                <a:srgbClr val="000000"/>
              </a:buClr>
              <a:buSzPts val="1160"/>
              <a:buFont typeface="Noto Sans Symbols"/>
              <a:buChar char="●"/>
            </a:pPr>
            <a:r>
              <a:rPr b="1" i="1" lang="en-US" sz="2700" u="none" cap="none" strike="noStrike">
                <a:latin typeface="Arial"/>
                <a:ea typeface="Arial"/>
                <a:cs typeface="Arial"/>
                <a:sym typeface="Arial"/>
              </a:rPr>
              <a:t>C(A, a) = {x| x ≻</a:t>
            </a:r>
            <a:r>
              <a:rPr b="1" baseline="-25000" i="1" lang="en-US" sz="2700" u="none" cap="none" strike="noStrike">
                <a:latin typeface="Arial"/>
                <a:ea typeface="Arial"/>
                <a:cs typeface="Arial"/>
                <a:sym typeface="Arial"/>
              </a:rPr>
              <a:t>i</a:t>
            </a:r>
            <a:r>
              <a:rPr b="1" i="1" lang="en-US" sz="2700" u="none" cap="none" strike="noStrike">
                <a:latin typeface="Arial"/>
                <a:ea typeface="Arial"/>
                <a:cs typeface="Arial"/>
                <a:sym typeface="Arial"/>
              </a:rPr>
              <a:t> a for all i}</a:t>
            </a:r>
            <a:endParaRPr b="0" i="0" sz="2700" u="none" cap="none" strike="noStrike">
              <a:latin typeface="Arial"/>
              <a:ea typeface="Arial"/>
              <a:cs typeface="Arial"/>
              <a:sym typeface="Arial"/>
            </a:endParaRPr>
          </a:p>
          <a:p>
            <a:pPr indent="-317650" lvl="0" marL="432000" marR="0" rtl="0" algn="l">
              <a:spcBef>
                <a:spcPts val="1134"/>
              </a:spcBef>
              <a:spcAft>
                <a:spcPts val="0"/>
              </a:spcAft>
              <a:buClr>
                <a:srgbClr val="000000"/>
              </a:buClr>
              <a:buSzPts val="1340"/>
              <a:buFont typeface="Noto Sans Symbols"/>
              <a:buChar char="●"/>
            </a:pPr>
            <a:r>
              <a:rPr b="0" lang="en-US" sz="3100" strike="noStrike">
                <a:latin typeface="Arial"/>
                <a:ea typeface="Arial"/>
                <a:cs typeface="Arial"/>
                <a:sym typeface="Arial"/>
              </a:rPr>
              <a:t>Example</a:t>
            </a:r>
            <a:endParaRPr b="0" sz="3100" strike="noStrike">
              <a:latin typeface="Arial"/>
              <a:ea typeface="Arial"/>
              <a:cs typeface="Arial"/>
              <a:sym typeface="Arial"/>
            </a:endParaRPr>
          </a:p>
          <a:p>
            <a:pPr indent="-317650" lvl="1" marL="864000" marR="0" rtl="0" algn="l">
              <a:spcBef>
                <a:spcPts val="1417"/>
              </a:spcBef>
              <a:spcAft>
                <a:spcPts val="0"/>
              </a:spcAft>
              <a:buClr>
                <a:srgbClr val="000000"/>
              </a:buClr>
              <a:buSzPts val="1160"/>
              <a:buFont typeface="Noto Sans Symbols"/>
              <a:buChar char="●"/>
            </a:pPr>
            <a:r>
              <a:rPr b="0" i="0" lang="en-US" sz="2700" u="none" cap="none" strike="noStrike">
                <a:latin typeface="Arial"/>
                <a:ea typeface="Arial"/>
                <a:cs typeface="Arial"/>
                <a:sym typeface="Arial"/>
              </a:rPr>
              <a:t>replacing the smartphone</a:t>
            </a:r>
            <a:endParaRPr b="0" i="0" sz="2700" u="none" cap="none"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6">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144"/>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Modeling Choice Procedures</a:t>
            </a:r>
            <a:endParaRPr b="0" sz="4400" strike="noStrike">
              <a:solidFill>
                <a:srgbClr val="000099"/>
              </a:solidFill>
              <a:latin typeface="Arial"/>
              <a:ea typeface="Arial"/>
              <a:cs typeface="Arial"/>
              <a:sym typeface="Arial"/>
            </a:endParaRPr>
          </a:p>
        </p:txBody>
      </p:sp>
      <p:sp>
        <p:nvSpPr>
          <p:cNvPr id="1032" name="Google Shape;1032;p144"/>
          <p:cNvSpPr txBox="1"/>
          <p:nvPr/>
        </p:nvSpPr>
        <p:spPr>
          <a:xfrm>
            <a:off x="504000" y="1769040"/>
            <a:ext cx="9071640" cy="479268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Let </a:t>
            </a:r>
            <a:r>
              <a:rPr b="1" i="1" lang="en-US" sz="3200" strike="noStrike">
                <a:latin typeface="Arial"/>
                <a:ea typeface="Arial"/>
                <a:cs typeface="Arial"/>
                <a:sym typeface="Arial"/>
              </a:rPr>
              <a:t>d</a:t>
            </a:r>
            <a:r>
              <a:rPr b="0" lang="en-US" sz="3200" strike="noStrike">
                <a:latin typeface="Arial"/>
                <a:ea typeface="Arial"/>
                <a:cs typeface="Arial"/>
                <a:sym typeface="Arial"/>
              </a:rPr>
              <a:t> be a distance function on </a:t>
            </a:r>
            <a:r>
              <a:rPr b="1" i="1" lang="en-US" sz="3200" strike="noStrike">
                <a:latin typeface="Arial"/>
                <a:ea typeface="Arial"/>
                <a:cs typeface="Arial"/>
                <a:sym typeface="Arial"/>
              </a:rPr>
              <a:t>X</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The decision maker has in mind a preference relation</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The element </a:t>
            </a:r>
            <a:r>
              <a:rPr b="1" i="1" lang="en-US" sz="3200" strike="noStrike">
                <a:latin typeface="Arial"/>
                <a:ea typeface="Arial"/>
                <a:cs typeface="Arial"/>
                <a:sym typeface="Arial"/>
              </a:rPr>
              <a:t>C(A, a)</a:t>
            </a:r>
            <a:r>
              <a:rPr b="0" lang="en-US" sz="3200" strike="noStrike">
                <a:latin typeface="Arial"/>
                <a:ea typeface="Arial"/>
                <a:cs typeface="Arial"/>
                <a:sym typeface="Arial"/>
              </a:rPr>
              <a:t> is the best alternative that is not too far from </a:t>
            </a:r>
            <a:r>
              <a:rPr b="1" i="1" lang="en-US" sz="3200" strike="noStrike">
                <a:latin typeface="Arial"/>
                <a:ea typeface="Arial"/>
                <a:cs typeface="Arial"/>
                <a:sym typeface="Arial"/>
              </a:rPr>
              <a:t>a</a:t>
            </a:r>
            <a:r>
              <a:rPr b="0" lang="en-US" sz="3200" strike="noStrike">
                <a:latin typeface="Arial"/>
                <a:ea typeface="Arial"/>
                <a:cs typeface="Arial"/>
                <a:sym typeface="Arial"/>
              </a:rPr>
              <a:t> </a:t>
            </a:r>
            <a:endParaRPr b="0" sz="3200" strike="noStrike">
              <a:latin typeface="Arial"/>
              <a:ea typeface="Arial"/>
              <a:cs typeface="Arial"/>
              <a:sym typeface="Arial"/>
            </a:endParaRPr>
          </a:p>
          <a:p>
            <a:pPr indent="-324000" lvl="1" marL="864000" marR="0" rtl="0" algn="l">
              <a:spcBef>
                <a:spcPts val="1417"/>
              </a:spcBef>
              <a:spcAft>
                <a:spcPts val="0"/>
              </a:spcAft>
              <a:buClr>
                <a:srgbClr val="000000"/>
              </a:buClr>
              <a:buSzPts val="1260"/>
              <a:buFont typeface="Noto Sans Symbols"/>
              <a:buChar char="●"/>
            </a:pPr>
            <a:r>
              <a:rPr b="1" i="1" lang="en-US" sz="2800" u="none" cap="none" strike="noStrike">
                <a:latin typeface="Arial"/>
                <a:ea typeface="Arial"/>
                <a:cs typeface="Arial"/>
                <a:sym typeface="Arial"/>
              </a:rPr>
              <a:t>C(A, a) = {x | d(x, a) ≤ d∗}</a:t>
            </a:r>
            <a:r>
              <a:rPr b="0" i="0" lang="en-US" sz="2800" u="none" cap="none" strike="noStrike">
                <a:latin typeface="Arial"/>
                <a:ea typeface="Arial"/>
                <a:cs typeface="Arial"/>
                <a:sym typeface="Arial"/>
              </a:rPr>
              <a:t> for some </a:t>
            </a:r>
            <a:r>
              <a:rPr b="1" i="1" lang="en-US" sz="2800" u="none" cap="none" strike="noStrike">
                <a:latin typeface="Arial"/>
                <a:ea typeface="Arial"/>
                <a:cs typeface="Arial"/>
                <a:sym typeface="Arial"/>
              </a:rPr>
              <a:t>d∗</a:t>
            </a:r>
            <a:endParaRPr b="0" i="0" sz="2800" u="none" cap="none" strike="noStrike">
              <a:latin typeface="Arial"/>
              <a:ea typeface="Arial"/>
              <a:cs typeface="Arial"/>
              <a:sym typeface="Arial"/>
            </a:endParaRPr>
          </a:p>
          <a:p>
            <a:pPr indent="-324000" lvl="0" marL="432000" marR="0" rtl="0" algn="l">
              <a:spcBef>
                <a:spcPts val="1134"/>
              </a:spcBef>
              <a:spcAft>
                <a:spcPts val="0"/>
              </a:spcAft>
              <a:buClr>
                <a:srgbClr val="000000"/>
              </a:buClr>
              <a:buSzPts val="1440"/>
              <a:buFont typeface="Noto Sans Symbols"/>
              <a:buChar char="●"/>
            </a:pPr>
            <a:r>
              <a:rPr b="0" lang="en-US" sz="3200" strike="noStrike">
                <a:latin typeface="Arial"/>
                <a:ea typeface="Arial"/>
                <a:cs typeface="Arial"/>
                <a:sym typeface="Arial"/>
              </a:rPr>
              <a:t>Example</a:t>
            </a:r>
            <a:endParaRPr b="0" sz="3200" strike="noStrike">
              <a:latin typeface="Arial"/>
              <a:ea typeface="Arial"/>
              <a:cs typeface="Arial"/>
              <a:sym typeface="Arial"/>
            </a:endParaRPr>
          </a:p>
          <a:p>
            <a:pPr indent="-324000" lvl="1" marL="864000" marR="0" rtl="0" algn="l">
              <a:spcBef>
                <a:spcPts val="1417"/>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Bummer! Our favorite pizza place is closed! Where should we go now?</a:t>
            </a:r>
            <a:endParaRPr b="0" i="0" sz="2800" u="none" cap="none"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2">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36" name="Shape 1036"/>
        <p:cNvGrpSpPr/>
        <p:nvPr/>
      </p:nvGrpSpPr>
      <p:grpSpPr>
        <a:xfrm>
          <a:off x="0" y="0"/>
          <a:ext cx="0" cy="0"/>
          <a:chOff x="0" y="0"/>
          <a:chExt cx="0" cy="0"/>
        </a:xfrm>
      </p:grpSpPr>
      <p:sp>
        <p:nvSpPr>
          <p:cNvPr id="1037" name="Google Shape;1037;p145"/>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Modeling Choice Procedures</a:t>
            </a:r>
            <a:endParaRPr b="0" sz="4400" strike="noStrike">
              <a:solidFill>
                <a:srgbClr val="000099"/>
              </a:solidFill>
              <a:latin typeface="Arial"/>
              <a:ea typeface="Arial"/>
              <a:cs typeface="Arial"/>
              <a:sym typeface="Arial"/>
            </a:endParaRPr>
          </a:p>
        </p:txBody>
      </p:sp>
      <p:sp>
        <p:nvSpPr>
          <p:cNvPr id="1038" name="Google Shape;1038;p145"/>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The decision maker has in mind a preference relation </a:t>
            </a:r>
            <a:r>
              <a:rPr b="1" i="1" lang="en-US" sz="3200" strike="noStrike">
                <a:latin typeface="Arial"/>
                <a:ea typeface="Arial"/>
                <a:cs typeface="Arial"/>
                <a:sym typeface="Arial"/>
              </a:rPr>
              <a:t>≿</a:t>
            </a:r>
            <a:r>
              <a:rPr b="0" lang="en-US" sz="3200" strike="noStrike">
                <a:latin typeface="Arial"/>
                <a:ea typeface="Arial"/>
                <a:cs typeface="Arial"/>
                <a:sym typeface="Arial"/>
              </a:rPr>
              <a:t> on </a:t>
            </a:r>
            <a:r>
              <a:rPr b="1" i="1" lang="en-US" sz="3200" strike="noStrike">
                <a:latin typeface="Arial"/>
                <a:ea typeface="Arial"/>
                <a:cs typeface="Arial"/>
                <a:sym typeface="Arial"/>
              </a:rPr>
              <a:t>X</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The element </a:t>
            </a:r>
            <a:r>
              <a:rPr b="1" i="1" lang="en-US" sz="3200" strike="noStrike">
                <a:latin typeface="Arial"/>
                <a:ea typeface="Arial"/>
                <a:cs typeface="Arial"/>
                <a:sym typeface="Arial"/>
              </a:rPr>
              <a:t>C(A, a)</a:t>
            </a:r>
            <a:r>
              <a:rPr b="0" lang="en-US" sz="3200" strike="noStrike">
                <a:latin typeface="Arial"/>
                <a:ea typeface="Arial"/>
                <a:cs typeface="Arial"/>
                <a:sym typeface="Arial"/>
              </a:rPr>
              <a:t> is an alternative in </a:t>
            </a:r>
            <a:r>
              <a:rPr b="1" i="1" lang="en-US" sz="3200" strike="noStrike">
                <a:latin typeface="Arial"/>
                <a:ea typeface="Arial"/>
                <a:cs typeface="Arial"/>
                <a:sym typeface="Arial"/>
              </a:rPr>
              <a:t>A</a:t>
            </a:r>
            <a:r>
              <a:rPr b="0" lang="en-US" sz="3200" strike="noStrike">
                <a:latin typeface="Arial"/>
                <a:ea typeface="Arial"/>
                <a:cs typeface="Arial"/>
                <a:sym typeface="Arial"/>
              </a:rPr>
              <a:t> which is the alphabetically first alternative after</a:t>
            </a:r>
            <a:r>
              <a:rPr b="1" i="1" lang="en-US" sz="3200" strike="noStrike">
                <a:latin typeface="Arial"/>
                <a:ea typeface="Arial"/>
                <a:cs typeface="Arial"/>
                <a:sym typeface="Arial"/>
              </a:rPr>
              <a:t> a</a:t>
            </a:r>
            <a:r>
              <a:rPr b="0" lang="en-US" sz="3200" strike="noStrike">
                <a:latin typeface="Arial"/>
                <a:ea typeface="Arial"/>
                <a:cs typeface="Arial"/>
                <a:sym typeface="Arial"/>
              </a:rPr>
              <a:t> which is </a:t>
            </a:r>
            <a:r>
              <a:rPr b="1" i="1" lang="en-US" sz="3200" strike="noStrike">
                <a:latin typeface="Arial"/>
                <a:ea typeface="Arial"/>
                <a:cs typeface="Arial"/>
                <a:sym typeface="Arial"/>
              </a:rPr>
              <a:t>≿-better</a:t>
            </a:r>
            <a:r>
              <a:rPr b="0" lang="en-US" sz="3200" strike="noStrike">
                <a:latin typeface="Arial"/>
                <a:ea typeface="Arial"/>
                <a:cs typeface="Arial"/>
                <a:sym typeface="Arial"/>
              </a:rPr>
              <a:t> than </a:t>
            </a:r>
            <a:r>
              <a:rPr b="1" i="1" lang="en-US" sz="3200" strike="noStrike">
                <a:latin typeface="Arial"/>
                <a:ea typeface="Arial"/>
                <a:cs typeface="Arial"/>
                <a:sym typeface="Arial"/>
              </a:rPr>
              <a:t>a</a:t>
            </a:r>
            <a:r>
              <a:rPr b="0" lang="en-US" sz="3200" strike="noStrike">
                <a:latin typeface="Arial"/>
                <a:ea typeface="Arial"/>
                <a:cs typeface="Arial"/>
                <a:sym typeface="Arial"/>
              </a:rPr>
              <a:t> </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Example</a:t>
            </a:r>
            <a:endParaRPr b="0" sz="3200" strike="noStrike">
              <a:latin typeface="Arial"/>
              <a:ea typeface="Arial"/>
              <a:cs typeface="Arial"/>
              <a:sym typeface="Arial"/>
            </a:endParaRPr>
          </a:p>
          <a:p>
            <a:pPr indent="-324000" lvl="1" marL="864000" marR="0" rtl="0" algn="l">
              <a:spcBef>
                <a:spcPts val="1417"/>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Should we change the name of our company? </a:t>
            </a:r>
            <a:endParaRPr b="0" i="0" sz="2800" u="none" cap="none" strike="noStrike">
              <a:latin typeface="Arial"/>
              <a:ea typeface="Arial"/>
              <a:cs typeface="Arial"/>
              <a:sym typeface="Arial"/>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146"/>
          <p:cNvSpPr txBox="1"/>
          <p:nvPr/>
        </p:nvSpPr>
        <p:spPr>
          <a:xfrm>
            <a:off x="504000" y="301320"/>
            <a:ext cx="9071700" cy="12621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Modeling Choice Procedures</a:t>
            </a:r>
            <a:endParaRPr b="0" sz="4400" strike="noStrike">
              <a:solidFill>
                <a:srgbClr val="000099"/>
              </a:solidFill>
              <a:latin typeface="Arial"/>
              <a:ea typeface="Arial"/>
              <a:cs typeface="Arial"/>
              <a:sym typeface="Arial"/>
            </a:endParaRPr>
          </a:p>
        </p:txBody>
      </p:sp>
      <p:sp>
        <p:nvSpPr>
          <p:cNvPr id="1044" name="Google Shape;1044;p146"/>
          <p:cNvSpPr txBox="1"/>
          <p:nvPr/>
        </p:nvSpPr>
        <p:spPr>
          <a:xfrm>
            <a:off x="504000" y="1769040"/>
            <a:ext cx="9071700" cy="4384800"/>
          </a:xfrm>
          <a:prstGeom prst="rect">
            <a:avLst/>
          </a:prstGeom>
          <a:noFill/>
          <a:ln>
            <a:noFill/>
          </a:ln>
        </p:spPr>
        <p:txBody>
          <a:bodyPr anchorCtr="0" anchor="t" bIns="0" lIns="0" spcFirstLastPara="1" rIns="0" wrap="square" tIns="0">
            <a:noAutofit/>
          </a:bodyPr>
          <a:lstStyle/>
          <a:p>
            <a:pPr indent="0" lvl="0" marL="457200" marR="0" rtl="0" algn="l">
              <a:spcBef>
                <a:spcPts val="0"/>
              </a:spcBef>
              <a:spcAft>
                <a:spcPts val="0"/>
              </a:spcAft>
              <a:buNone/>
            </a:pPr>
            <a:r>
              <a:t/>
            </a:r>
            <a:endParaRPr b="0" sz="3200" strike="noStrike">
              <a:latin typeface="Arial"/>
              <a:ea typeface="Arial"/>
              <a:cs typeface="Arial"/>
              <a:sym typeface="Arial"/>
            </a:endParaRPr>
          </a:p>
          <a:p>
            <a:pPr indent="-308610" lvl="0" marL="457200" marR="0" rtl="0" algn="l">
              <a:spcBef>
                <a:spcPts val="1417"/>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The decision maker has two criteria in mind</a:t>
            </a:r>
            <a:endParaRPr b="0" i="0" sz="2800" u="none" cap="none" strike="noStrike">
              <a:latin typeface="Arial"/>
              <a:ea typeface="Arial"/>
              <a:cs typeface="Arial"/>
              <a:sym typeface="Arial"/>
            </a:endParaRPr>
          </a:p>
          <a:p>
            <a:pPr indent="-308610" lvl="0" marL="457200" marR="0" rtl="0" algn="l">
              <a:spcBef>
                <a:spcPts val="1134"/>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If there is a </a:t>
            </a:r>
            <a:r>
              <a:rPr b="1" i="1" lang="en-US" sz="2800" u="sng" cap="none" strike="noStrike">
                <a:solidFill>
                  <a:srgbClr val="FF0000"/>
                </a:solidFill>
                <a:latin typeface="Arial"/>
                <a:ea typeface="Arial"/>
                <a:cs typeface="Arial"/>
                <a:sym typeface="Arial"/>
              </a:rPr>
              <a:t>unique</a:t>
            </a:r>
            <a:r>
              <a:rPr b="0" i="0" lang="en-US" sz="2800" u="none" cap="none" strike="noStrike">
                <a:latin typeface="Arial"/>
                <a:ea typeface="Arial"/>
                <a:cs typeface="Arial"/>
                <a:sym typeface="Arial"/>
              </a:rPr>
              <a:t> alternative which is “Pareto optimal” and “Pareto dominates” the default, it is chosen</a:t>
            </a:r>
            <a:endParaRPr b="0" i="0" sz="2800" u="none" cap="none" strike="noStrike">
              <a:latin typeface="Arial"/>
              <a:ea typeface="Arial"/>
              <a:cs typeface="Arial"/>
              <a:sym typeface="Arial"/>
            </a:endParaRPr>
          </a:p>
          <a:p>
            <a:pPr indent="-308610" lvl="0" marL="457200" marR="0" rtl="0" algn="l">
              <a:spcBef>
                <a:spcPts val="1134"/>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If not, then the decision maker stays with the default option </a:t>
            </a:r>
            <a:endParaRPr b="0" i="0" sz="2800" u="none" cap="none" strike="noStrike">
              <a:latin typeface="Arial"/>
              <a:ea typeface="Arial"/>
              <a:cs typeface="Arial"/>
              <a:sym typeface="Arial"/>
            </a:endParaRPr>
          </a:p>
          <a:p>
            <a:pPr indent="-308610" lvl="0" marL="457200" marR="0" rtl="0" algn="l">
              <a:spcBef>
                <a:spcPts val="1134"/>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He cannot make up his mind facing a dilemma</a:t>
            </a:r>
            <a:endParaRPr b="0" i="0" sz="2800" u="none" cap="none"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4">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147"/>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Modeling Choice Procedures</a:t>
            </a:r>
            <a:endParaRPr b="0" sz="4400" strike="noStrike">
              <a:solidFill>
                <a:srgbClr val="000099"/>
              </a:solidFill>
              <a:latin typeface="Arial"/>
              <a:ea typeface="Arial"/>
              <a:cs typeface="Arial"/>
              <a:sym typeface="Arial"/>
            </a:endParaRPr>
          </a:p>
        </p:txBody>
      </p:sp>
      <p:sp>
        <p:nvSpPr>
          <p:cNvPr id="1050" name="Google Shape;1050;p147"/>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Buridan’s donkey</a:t>
            </a:r>
            <a:endParaRPr b="0" sz="3200" strike="noStrike">
              <a:latin typeface="Arial"/>
              <a:ea typeface="Arial"/>
              <a:cs typeface="Arial"/>
              <a:sym typeface="Arial"/>
            </a:endParaRPr>
          </a:p>
          <a:p>
            <a:pPr indent="-232559" lvl="1" marL="864000" marR="0" rtl="0" algn="l">
              <a:spcBef>
                <a:spcPts val="1417"/>
              </a:spcBef>
              <a:spcAft>
                <a:spcPts val="0"/>
              </a:spcAft>
              <a:buClr>
                <a:srgbClr val="000000"/>
              </a:buClr>
              <a:buSzPts val="1440"/>
              <a:buFont typeface="Noto Sans Symbols"/>
              <a:buNone/>
            </a:pPr>
            <a:r>
              <a:t/>
            </a:r>
            <a:endParaRPr b="0" i="0" sz="3200" u="none" cap="none" strike="noStrike">
              <a:latin typeface="Arial"/>
              <a:ea typeface="Arial"/>
              <a:cs typeface="Arial"/>
              <a:sym typeface="Arial"/>
            </a:endParaRPr>
          </a:p>
        </p:txBody>
      </p:sp>
      <p:pic>
        <p:nvPicPr>
          <p:cNvPr id="1051" name="Google Shape;1051;p147"/>
          <p:cNvPicPr preferRelativeResize="0"/>
          <p:nvPr/>
        </p:nvPicPr>
        <p:blipFill rotWithShape="1">
          <a:blip r:embed="rId3">
            <a:alphaModFix/>
          </a:blip>
          <a:srcRect b="0" l="0" r="0" t="0"/>
          <a:stretch/>
        </p:blipFill>
        <p:spPr>
          <a:xfrm>
            <a:off x="1871280" y="2540880"/>
            <a:ext cx="6483960" cy="486648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148"/>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Modeling Choice Procedures</a:t>
            </a:r>
            <a:endParaRPr b="0" sz="4400" strike="noStrike">
              <a:solidFill>
                <a:srgbClr val="000099"/>
              </a:solidFill>
              <a:latin typeface="Arial"/>
              <a:ea typeface="Arial"/>
              <a:cs typeface="Arial"/>
              <a:sym typeface="Arial"/>
            </a:endParaRPr>
          </a:p>
        </p:txBody>
      </p:sp>
      <p:sp>
        <p:nvSpPr>
          <p:cNvPr id="1057" name="Google Shape;1057;p148"/>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170"/>
              <a:buFont typeface="Noto Sans Symbols"/>
              <a:buChar char="●"/>
            </a:pPr>
            <a:r>
              <a:rPr b="0" lang="en-US" sz="2600" strike="noStrike">
                <a:latin typeface="Arial"/>
                <a:ea typeface="Arial"/>
                <a:cs typeface="Arial"/>
                <a:sym typeface="Arial"/>
              </a:rPr>
              <a:t>Political cartoon c. 1900, showing the United States Congress as Buridan's ass (the two hay piles version), hesitating between a Panama route or a Nicaragua route for an Atlantic-Pacific canal</a:t>
            </a:r>
            <a:endParaRPr b="0" sz="2600" strike="noStrike">
              <a:latin typeface="Arial"/>
              <a:ea typeface="Arial"/>
              <a:cs typeface="Arial"/>
              <a:sym typeface="Arial"/>
            </a:endParaRPr>
          </a:p>
        </p:txBody>
      </p:sp>
      <p:pic>
        <p:nvPicPr>
          <p:cNvPr id="1058" name="Google Shape;1058;p148"/>
          <p:cNvPicPr preferRelativeResize="0"/>
          <p:nvPr/>
        </p:nvPicPr>
        <p:blipFill rotWithShape="1">
          <a:blip r:embed="rId3">
            <a:alphaModFix/>
          </a:blip>
          <a:srcRect b="0" l="0" r="0" t="0"/>
          <a:stretch/>
        </p:blipFill>
        <p:spPr>
          <a:xfrm>
            <a:off x="3339000" y="3618000"/>
            <a:ext cx="3637800" cy="3587040"/>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49"/>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Modeling Choice Procedures</a:t>
            </a:r>
            <a:endParaRPr b="0" sz="4400" strike="noStrike">
              <a:solidFill>
                <a:srgbClr val="000099"/>
              </a:solidFill>
              <a:latin typeface="Arial"/>
              <a:ea typeface="Arial"/>
              <a:cs typeface="Arial"/>
              <a:sym typeface="Arial"/>
            </a:endParaRPr>
          </a:p>
        </p:txBody>
      </p:sp>
      <p:sp>
        <p:nvSpPr>
          <p:cNvPr id="1064" name="Google Shape;1064;p149"/>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A </a:t>
            </a:r>
            <a:r>
              <a:rPr b="1" i="1" lang="en-US" sz="3200" strike="noStrike">
                <a:latin typeface="Arial"/>
                <a:ea typeface="Arial"/>
                <a:cs typeface="Arial"/>
                <a:sym typeface="Arial"/>
              </a:rPr>
              <a:t>default bias</a:t>
            </a:r>
            <a:endParaRPr b="0" sz="3200" strike="noStrike">
              <a:latin typeface="Arial"/>
              <a:ea typeface="Arial"/>
              <a:cs typeface="Arial"/>
              <a:sym typeface="Arial"/>
            </a:endParaRPr>
          </a:p>
          <a:p>
            <a:pPr indent="-324000" lvl="1" marL="864000" marR="0" rtl="0" algn="l">
              <a:spcBef>
                <a:spcPts val="1417"/>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The decision maker is characterized by a utility function </a:t>
            </a:r>
            <a:r>
              <a:rPr b="1" i="1" lang="en-US" sz="2800" u="none" cap="none" strike="noStrike">
                <a:latin typeface="Arial"/>
                <a:ea typeface="Arial"/>
                <a:cs typeface="Arial"/>
                <a:sym typeface="Arial"/>
              </a:rPr>
              <a:t>u</a:t>
            </a:r>
            <a:r>
              <a:rPr b="0" i="0" lang="en-US" sz="2800" u="none" cap="none" strike="noStrike">
                <a:latin typeface="Arial"/>
                <a:ea typeface="Arial"/>
                <a:cs typeface="Arial"/>
                <a:sym typeface="Arial"/>
              </a:rPr>
              <a:t> and a “bias function” </a:t>
            </a:r>
            <a:r>
              <a:rPr b="1" i="1" lang="en-US" sz="2800" u="none" cap="none" strike="noStrike">
                <a:latin typeface="Arial"/>
                <a:ea typeface="Arial"/>
                <a:cs typeface="Arial"/>
                <a:sym typeface="Arial"/>
              </a:rPr>
              <a:t>β</a:t>
            </a:r>
            <a:r>
              <a:rPr b="0" i="0" lang="en-US" sz="2800" u="none" cap="none" strike="noStrike">
                <a:latin typeface="Arial"/>
                <a:ea typeface="Arial"/>
                <a:cs typeface="Arial"/>
                <a:sym typeface="Arial"/>
              </a:rPr>
              <a:t>, which assigns a non-negative number to each alternative</a:t>
            </a:r>
            <a:endParaRPr b="0" i="0" sz="28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The function </a:t>
            </a:r>
            <a:r>
              <a:rPr b="1" i="1" lang="en-US" sz="2800" u="none" cap="none" strike="noStrike">
                <a:latin typeface="Arial"/>
                <a:ea typeface="Arial"/>
                <a:cs typeface="Arial"/>
                <a:sym typeface="Arial"/>
              </a:rPr>
              <a:t>u</a:t>
            </a:r>
            <a:r>
              <a:rPr b="0" i="0" lang="en-US" sz="2800" u="none" cap="none" strike="noStrike">
                <a:latin typeface="Arial"/>
                <a:ea typeface="Arial"/>
                <a:cs typeface="Arial"/>
                <a:sym typeface="Arial"/>
              </a:rPr>
              <a:t> is interpreted as representing the “true” preferences. The number </a:t>
            </a:r>
            <a:r>
              <a:rPr b="1" i="1" lang="en-US" sz="2800" u="none" cap="none" strike="noStrike">
                <a:latin typeface="Arial"/>
                <a:ea typeface="Arial"/>
                <a:cs typeface="Arial"/>
                <a:sym typeface="Arial"/>
              </a:rPr>
              <a:t>β(x)</a:t>
            </a:r>
            <a:r>
              <a:rPr b="0" i="0" lang="en-US" sz="2800" u="none" cap="none" strike="noStrike">
                <a:latin typeface="Arial"/>
                <a:ea typeface="Arial"/>
                <a:cs typeface="Arial"/>
                <a:sym typeface="Arial"/>
              </a:rPr>
              <a:t> is interpreted as the bonus attached to </a:t>
            </a:r>
            <a:r>
              <a:rPr b="1" i="1" lang="en-US" sz="2800" u="none" cap="none" strike="noStrike">
                <a:latin typeface="Arial"/>
                <a:ea typeface="Arial"/>
                <a:cs typeface="Arial"/>
                <a:sym typeface="Arial"/>
              </a:rPr>
              <a:t>x</a:t>
            </a:r>
            <a:r>
              <a:rPr b="0" i="0" lang="en-US" sz="2800" u="none" cap="none" strike="noStrike">
                <a:latin typeface="Arial"/>
                <a:ea typeface="Arial"/>
                <a:cs typeface="Arial"/>
                <a:sym typeface="Arial"/>
              </a:rPr>
              <a:t> when it is a default alternative</a:t>
            </a:r>
            <a:endParaRPr b="0" i="0" sz="2800" u="none" cap="none" strike="noStrike">
              <a:latin typeface="Arial"/>
              <a:ea typeface="Arial"/>
              <a:cs typeface="Arial"/>
              <a:sym typeface="Arial"/>
            </a:endParaRPr>
          </a:p>
          <a:p>
            <a:pPr indent="-243990" lvl="1" marL="864000" marR="0" rtl="0" algn="l">
              <a:spcBef>
                <a:spcPts val="1134"/>
              </a:spcBef>
              <a:spcAft>
                <a:spcPts val="0"/>
              </a:spcAft>
              <a:buClr>
                <a:srgbClr val="000000"/>
              </a:buClr>
              <a:buSzPts val="1260"/>
              <a:buFont typeface="Noto Sans Symbols"/>
              <a:buNone/>
            </a:pPr>
            <a:r>
              <a:t/>
            </a:r>
            <a:endParaRPr b="0" i="0" sz="2800" u="none" cap="none"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4">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50"/>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Modeling Choice Procedures</a:t>
            </a:r>
            <a:endParaRPr b="0" sz="4400" strike="noStrike">
              <a:solidFill>
                <a:srgbClr val="000099"/>
              </a:solidFill>
              <a:latin typeface="Arial"/>
              <a:ea typeface="Arial"/>
              <a:cs typeface="Arial"/>
              <a:sym typeface="Arial"/>
            </a:endParaRPr>
          </a:p>
        </p:txBody>
      </p:sp>
      <p:sp>
        <p:nvSpPr>
          <p:cNvPr id="1070" name="Google Shape;1070;p150"/>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A </a:t>
            </a:r>
            <a:r>
              <a:rPr b="1" i="1" lang="en-US" sz="3200" strike="noStrike">
                <a:latin typeface="Arial"/>
                <a:ea typeface="Arial"/>
                <a:cs typeface="Arial"/>
                <a:sym typeface="Arial"/>
              </a:rPr>
              <a:t>default bias</a:t>
            </a:r>
            <a:endParaRPr b="0" sz="3200" strike="noStrike">
              <a:latin typeface="Arial"/>
              <a:ea typeface="Arial"/>
              <a:cs typeface="Arial"/>
              <a:sym typeface="Arial"/>
            </a:endParaRPr>
          </a:p>
          <a:p>
            <a:pPr indent="-324000" lvl="1" marL="864000" marR="0" rtl="0" algn="l">
              <a:spcBef>
                <a:spcPts val="1417"/>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Given a extended choice problem </a:t>
            </a:r>
            <a:r>
              <a:rPr b="1" i="1" lang="en-US" sz="2800" u="none" cap="none" strike="noStrike">
                <a:latin typeface="Arial"/>
                <a:ea typeface="Arial"/>
                <a:cs typeface="Arial"/>
                <a:sym typeface="Arial"/>
              </a:rPr>
              <a:t>(A, a)</a:t>
            </a:r>
            <a:r>
              <a:rPr b="0" i="0" lang="en-US" sz="2800" u="none" cap="none" strike="noStrike">
                <a:latin typeface="Arial"/>
                <a:ea typeface="Arial"/>
                <a:cs typeface="Arial"/>
                <a:sym typeface="Arial"/>
              </a:rPr>
              <a:t>, the procedure denoted by </a:t>
            </a:r>
            <a:r>
              <a:rPr b="1" i="1" lang="en-US" sz="2800" u="none" cap="none" strike="noStrike">
                <a:latin typeface="Arial"/>
                <a:ea typeface="Arial"/>
                <a:cs typeface="Arial"/>
                <a:sym typeface="Arial"/>
              </a:rPr>
              <a:t>DBP</a:t>
            </a:r>
            <a:r>
              <a:rPr b="1" baseline="-25000" i="1" lang="en-US" sz="2800" u="none" cap="none" strike="noStrike">
                <a:latin typeface="Arial"/>
                <a:ea typeface="Arial"/>
                <a:cs typeface="Arial"/>
                <a:sym typeface="Arial"/>
              </a:rPr>
              <a:t>u,β</a:t>
            </a:r>
            <a:r>
              <a:rPr b="0" baseline="-25000" i="0" lang="en-US" sz="2800" u="none" cap="none" strike="noStrike">
                <a:latin typeface="Arial"/>
                <a:ea typeface="Arial"/>
                <a:cs typeface="Arial"/>
                <a:sym typeface="Arial"/>
              </a:rPr>
              <a:t> </a:t>
            </a:r>
            <a:r>
              <a:rPr b="0" i="0" lang="en-US" sz="2800" u="none" cap="none" strike="noStrike">
                <a:latin typeface="Arial"/>
                <a:ea typeface="Arial"/>
                <a:cs typeface="Arial"/>
                <a:sym typeface="Arial"/>
              </a:rPr>
              <a:t>selects:</a:t>
            </a:r>
            <a:endParaRPr b="0" i="0" sz="2800" u="none" cap="none" strike="noStrike">
              <a:latin typeface="Arial"/>
              <a:ea typeface="Arial"/>
              <a:cs typeface="Arial"/>
              <a:sym typeface="Arial"/>
            </a:endParaRPr>
          </a:p>
          <a:p>
            <a:pPr indent="-243990" lvl="1" marL="864000" marR="0" rtl="0" algn="l">
              <a:spcBef>
                <a:spcPts val="1134"/>
              </a:spcBef>
              <a:spcAft>
                <a:spcPts val="0"/>
              </a:spcAft>
              <a:buClr>
                <a:srgbClr val="000000"/>
              </a:buClr>
              <a:buSzPts val="1260"/>
              <a:buFont typeface="Noto Sans Symbols"/>
              <a:buNone/>
            </a:pPr>
            <a:r>
              <a:t/>
            </a:r>
            <a:endParaRPr b="0" i="0" sz="2800" u="none" cap="none" strike="noStrike">
              <a:latin typeface="Arial"/>
              <a:ea typeface="Arial"/>
              <a:cs typeface="Arial"/>
              <a:sym typeface="Arial"/>
            </a:endParaRPr>
          </a:p>
        </p:txBody>
      </p:sp>
      <p:pic>
        <p:nvPicPr>
          <p:cNvPr id="1071" name="Google Shape;1071;p150"/>
          <p:cNvPicPr preferRelativeResize="0"/>
          <p:nvPr/>
        </p:nvPicPr>
        <p:blipFill rotWithShape="1">
          <a:blip r:embed="rId3">
            <a:alphaModFix/>
          </a:blip>
          <a:srcRect b="0" l="0" r="0" t="0"/>
          <a:stretch/>
        </p:blipFill>
        <p:spPr>
          <a:xfrm>
            <a:off x="187560" y="3911400"/>
            <a:ext cx="9239760" cy="125424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151"/>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Modeling Choice Procedures</a:t>
            </a:r>
            <a:endParaRPr b="0" sz="4400" strike="noStrike">
              <a:solidFill>
                <a:srgbClr val="000099"/>
              </a:solidFill>
              <a:latin typeface="Arial"/>
              <a:ea typeface="Arial"/>
              <a:cs typeface="Arial"/>
              <a:sym typeface="Arial"/>
            </a:endParaRPr>
          </a:p>
        </p:txBody>
      </p:sp>
      <p:sp>
        <p:nvSpPr>
          <p:cNvPr id="1077" name="Google Shape;1077;p151"/>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A </a:t>
            </a:r>
            <a:r>
              <a:rPr b="1" i="1" lang="en-US" sz="3200" strike="noStrike">
                <a:latin typeface="Arial"/>
                <a:ea typeface="Arial"/>
                <a:cs typeface="Arial"/>
                <a:sym typeface="Arial"/>
              </a:rPr>
              <a:t>default bias</a:t>
            </a:r>
            <a:endParaRPr b="0" sz="3200" strike="noStrike">
              <a:latin typeface="Arial"/>
              <a:ea typeface="Arial"/>
              <a:cs typeface="Arial"/>
              <a:sym typeface="Arial"/>
            </a:endParaRPr>
          </a:p>
          <a:p>
            <a:pPr indent="-324000" lvl="1" marL="864000" marR="0" rtl="0" algn="l">
              <a:spcBef>
                <a:spcPts val="1417"/>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How we characterize the set of extended choice functions that can be described as </a:t>
            </a:r>
            <a:r>
              <a:rPr b="1" i="1" lang="en-US" sz="2800" u="none" cap="none" strike="noStrike">
                <a:latin typeface="Arial"/>
                <a:ea typeface="Arial"/>
                <a:cs typeface="Arial"/>
                <a:sym typeface="Arial"/>
              </a:rPr>
              <a:t>DBP</a:t>
            </a:r>
            <a:r>
              <a:rPr b="1" baseline="-25000" i="1" lang="en-US" sz="2800" u="none" cap="none" strike="noStrike">
                <a:latin typeface="Arial"/>
                <a:ea typeface="Arial"/>
                <a:cs typeface="Arial"/>
                <a:sym typeface="Arial"/>
              </a:rPr>
              <a:t>u,β</a:t>
            </a:r>
            <a:r>
              <a:rPr b="0" i="0" lang="en-US" sz="2800" u="none" cap="none" strike="noStrike">
                <a:latin typeface="Arial"/>
                <a:ea typeface="Arial"/>
                <a:cs typeface="Arial"/>
                <a:sym typeface="Arial"/>
              </a:rPr>
              <a:t> for some </a:t>
            </a:r>
            <a:r>
              <a:rPr b="1" i="1" lang="en-US" sz="2800" u="none" cap="none" strike="noStrike">
                <a:latin typeface="Arial"/>
                <a:ea typeface="Arial"/>
                <a:cs typeface="Arial"/>
                <a:sym typeface="Arial"/>
              </a:rPr>
              <a:t>u</a:t>
            </a:r>
            <a:r>
              <a:rPr b="0" i="0" lang="en-US" sz="2800" u="none" cap="none" strike="noStrike">
                <a:latin typeface="Arial"/>
                <a:ea typeface="Arial"/>
                <a:cs typeface="Arial"/>
                <a:sym typeface="Arial"/>
              </a:rPr>
              <a:t> and </a:t>
            </a:r>
            <a:r>
              <a:rPr b="1" i="1" lang="en-US" sz="2800" u="none" cap="none" strike="noStrike">
                <a:latin typeface="Arial"/>
                <a:ea typeface="Arial"/>
                <a:cs typeface="Arial"/>
                <a:sym typeface="Arial"/>
              </a:rPr>
              <a:t>β</a:t>
            </a:r>
            <a:r>
              <a:rPr b="0" i="0" lang="en-US" sz="2800" u="none" cap="none" strike="noStrike">
                <a:latin typeface="Arial"/>
                <a:ea typeface="Arial"/>
                <a:cs typeface="Arial"/>
                <a:sym typeface="Arial"/>
              </a:rPr>
              <a:t>?</a:t>
            </a:r>
            <a:endParaRPr b="0" i="0" sz="2800" u="none" cap="none" strike="noStrike">
              <a:latin typeface="Arial"/>
              <a:ea typeface="Arial"/>
              <a:cs typeface="Arial"/>
              <a:sym typeface="Arial"/>
            </a:endParaRPr>
          </a:p>
          <a:p>
            <a:pPr indent="-324000" lvl="0" marL="432000" marR="0" rtl="0" algn="l">
              <a:spcBef>
                <a:spcPts val="1134"/>
              </a:spcBef>
              <a:spcAft>
                <a:spcPts val="0"/>
              </a:spcAft>
              <a:buClr>
                <a:srgbClr val="000000"/>
              </a:buClr>
              <a:buSzPts val="1440"/>
              <a:buFont typeface="Noto Sans Symbols"/>
              <a:buChar char="●"/>
            </a:pPr>
            <a:r>
              <a:rPr b="0" lang="en-US" sz="3200" strike="noStrike">
                <a:latin typeface="Arial"/>
                <a:ea typeface="Arial"/>
                <a:cs typeface="Arial"/>
                <a:sym typeface="Arial"/>
              </a:rPr>
              <a:t>We will adopt two assumptions:</a:t>
            </a:r>
            <a:endParaRPr b="0" sz="3200" strike="noStrike">
              <a:latin typeface="Arial"/>
              <a:ea typeface="Arial"/>
              <a:cs typeface="Arial"/>
              <a:sym typeface="Arial"/>
            </a:endParaRPr>
          </a:p>
          <a:p>
            <a:pPr indent="-324000" lvl="1" marL="864000" marR="0" rtl="0" algn="l">
              <a:spcBef>
                <a:spcPts val="1417"/>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The Weak Axiom (WA)</a:t>
            </a:r>
            <a:endParaRPr b="0" i="0" sz="28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Default Tendency (DT)</a:t>
            </a:r>
            <a:endParaRPr b="0" i="0" sz="2800" u="none" cap="none" strike="noStrike">
              <a:latin typeface="Arial"/>
              <a:ea typeface="Arial"/>
              <a:cs typeface="Arial"/>
              <a:sym typeface="Arial"/>
            </a:endParaRPr>
          </a:p>
          <a:p>
            <a:pPr indent="-243990" lvl="1" marL="864000" marR="0" rtl="0" algn="l">
              <a:spcBef>
                <a:spcPts val="1134"/>
              </a:spcBef>
              <a:spcAft>
                <a:spcPts val="0"/>
              </a:spcAft>
              <a:buClr>
                <a:srgbClr val="000000"/>
              </a:buClr>
              <a:buSzPts val="1260"/>
              <a:buFont typeface="Noto Sans Symbols"/>
              <a:buNone/>
            </a:pPr>
            <a:r>
              <a:t/>
            </a:r>
            <a:endParaRPr b="0" i="0" sz="2800" u="none" cap="none"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7">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152"/>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Modeling Choice Procedures</a:t>
            </a:r>
            <a:endParaRPr b="0" sz="4400" strike="noStrike">
              <a:solidFill>
                <a:srgbClr val="000099"/>
              </a:solidFill>
              <a:latin typeface="Arial"/>
              <a:ea typeface="Arial"/>
              <a:cs typeface="Arial"/>
              <a:sym typeface="Arial"/>
            </a:endParaRPr>
          </a:p>
        </p:txBody>
      </p:sp>
      <p:sp>
        <p:nvSpPr>
          <p:cNvPr id="1083" name="Google Shape;1083;p152"/>
          <p:cNvSpPr txBox="1"/>
          <p:nvPr/>
        </p:nvSpPr>
        <p:spPr>
          <a:xfrm>
            <a:off x="504000" y="1769040"/>
            <a:ext cx="9071640" cy="4474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A </a:t>
            </a:r>
            <a:r>
              <a:rPr b="1" i="1" lang="en-US" sz="3200" strike="noStrike">
                <a:latin typeface="Arial"/>
                <a:ea typeface="Arial"/>
                <a:cs typeface="Arial"/>
                <a:sym typeface="Arial"/>
              </a:rPr>
              <a:t>default bias</a:t>
            </a:r>
            <a:endParaRPr b="0" sz="3200" strike="noStrike">
              <a:latin typeface="Arial"/>
              <a:ea typeface="Arial"/>
              <a:cs typeface="Arial"/>
              <a:sym typeface="Arial"/>
            </a:endParaRPr>
          </a:p>
          <a:p>
            <a:pPr indent="-324000" lvl="1" marL="864000" marR="0" rtl="0" algn="l">
              <a:spcBef>
                <a:spcPts val="1417"/>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The Weak Axiom (WA)</a:t>
            </a:r>
            <a:endParaRPr b="0" i="0" sz="2800" u="none" cap="none" strike="noStrike">
              <a:latin typeface="Arial"/>
              <a:ea typeface="Arial"/>
              <a:cs typeface="Arial"/>
              <a:sym typeface="Arial"/>
            </a:endParaRPr>
          </a:p>
          <a:p>
            <a:pPr indent="-287999" lvl="2" marL="1296000" marR="0" rtl="0" algn="l">
              <a:spcBef>
                <a:spcPts val="1134"/>
              </a:spcBef>
              <a:spcAft>
                <a:spcPts val="0"/>
              </a:spcAft>
              <a:buClr>
                <a:srgbClr val="000000"/>
              </a:buClr>
              <a:buSzPts val="1800"/>
              <a:buFont typeface="Noto Sans Symbols"/>
              <a:buChar char="−"/>
            </a:pPr>
            <a:r>
              <a:rPr b="0" i="0" lang="en-US" sz="2400" u="none" cap="none" strike="noStrike">
                <a:latin typeface="Arial"/>
                <a:ea typeface="Arial"/>
                <a:cs typeface="Arial"/>
                <a:sym typeface="Arial"/>
              </a:rPr>
              <a:t>We say that an extended choice function </a:t>
            </a:r>
            <a:r>
              <a:rPr b="1" i="1" lang="en-US" sz="2400" u="none" cap="none" strike="noStrike">
                <a:latin typeface="Arial"/>
                <a:ea typeface="Arial"/>
                <a:cs typeface="Arial"/>
                <a:sym typeface="Arial"/>
              </a:rPr>
              <a:t>c</a:t>
            </a:r>
            <a:r>
              <a:rPr b="0" i="0" lang="en-US" sz="2400" u="none" cap="none" strike="noStrike">
                <a:latin typeface="Arial"/>
                <a:ea typeface="Arial"/>
                <a:cs typeface="Arial"/>
                <a:sym typeface="Arial"/>
              </a:rPr>
              <a:t> satisfies the Weak Axiom if there are </a:t>
            </a:r>
            <a:r>
              <a:rPr b="0" i="0" lang="en-US" sz="2400" u="sng" cap="none" strike="noStrike">
                <a:latin typeface="Arial"/>
                <a:ea typeface="Arial"/>
                <a:cs typeface="Arial"/>
                <a:sym typeface="Arial"/>
              </a:rPr>
              <a:t>no</a:t>
            </a:r>
            <a:r>
              <a:rPr b="0" i="0" lang="en-US" sz="2400" u="none" cap="none" strike="noStrike">
                <a:latin typeface="Arial"/>
                <a:ea typeface="Arial"/>
                <a:cs typeface="Arial"/>
                <a:sym typeface="Arial"/>
              </a:rPr>
              <a:t> sets </a:t>
            </a:r>
            <a:r>
              <a:rPr b="1" i="1" lang="en-US" sz="2400" u="none" cap="none" strike="noStrike">
                <a:latin typeface="Arial"/>
                <a:ea typeface="Arial"/>
                <a:cs typeface="Arial"/>
                <a:sym typeface="Arial"/>
              </a:rPr>
              <a:t>A</a:t>
            </a:r>
            <a:r>
              <a:rPr b="0" i="0" lang="en-US" sz="2400" u="none" cap="none" strike="noStrike">
                <a:latin typeface="Arial"/>
                <a:ea typeface="Arial"/>
                <a:cs typeface="Arial"/>
                <a:sym typeface="Arial"/>
              </a:rPr>
              <a:t> and </a:t>
            </a:r>
            <a:r>
              <a:rPr b="1" i="1" lang="en-US" sz="2400" u="none" cap="none" strike="noStrike">
                <a:latin typeface="Arial"/>
                <a:ea typeface="Arial"/>
                <a:cs typeface="Arial"/>
                <a:sym typeface="Arial"/>
              </a:rPr>
              <a:t>B</a:t>
            </a:r>
            <a:r>
              <a:rPr b="0" i="0" lang="en-US" sz="2400" u="none" cap="none" strike="noStrike">
                <a:latin typeface="Arial"/>
                <a:ea typeface="Arial"/>
                <a:cs typeface="Arial"/>
                <a:sym typeface="Arial"/>
              </a:rPr>
              <a:t>, </a:t>
            </a:r>
            <a:r>
              <a:rPr b="1" i="1" lang="en-US" sz="2400" u="none" cap="none" strike="noStrike">
                <a:latin typeface="Arial"/>
                <a:ea typeface="Arial"/>
                <a:cs typeface="Arial"/>
                <a:sym typeface="Arial"/>
              </a:rPr>
              <a:t>a</a:t>
            </a:r>
            <a:r>
              <a:rPr b="0" i="0" lang="en-US" sz="2400" u="none" cap="none" strike="noStrike">
                <a:latin typeface="Arial"/>
                <a:ea typeface="Arial"/>
                <a:cs typeface="Arial"/>
                <a:sym typeface="Arial"/>
              </a:rPr>
              <a:t>, </a:t>
            </a:r>
            <a:r>
              <a:rPr b="1" i="1" lang="en-US" sz="2400" u="none" cap="none" strike="noStrike">
                <a:latin typeface="Arial"/>
                <a:ea typeface="Arial"/>
                <a:cs typeface="Arial"/>
                <a:sym typeface="Arial"/>
              </a:rPr>
              <a:t>b</a:t>
            </a:r>
            <a:r>
              <a:rPr b="0" i="0" lang="en-US" sz="2400" u="none" cap="none" strike="noStrike">
                <a:latin typeface="Arial"/>
                <a:ea typeface="Arial"/>
                <a:cs typeface="Arial"/>
                <a:sym typeface="Arial"/>
              </a:rPr>
              <a:t> </a:t>
            </a:r>
            <a:r>
              <a:rPr b="1" i="1" lang="en-US" sz="2400" u="none" cap="none" strike="noStrike">
                <a:latin typeface="Arial"/>
                <a:ea typeface="Arial"/>
                <a:cs typeface="Arial"/>
                <a:sym typeface="Arial"/>
              </a:rPr>
              <a:t>∈ A ∩ B</a:t>
            </a:r>
            <a:r>
              <a:rPr b="0" i="0" lang="en-US" sz="2400" u="none" cap="none" strike="noStrike">
                <a:latin typeface="Arial"/>
                <a:ea typeface="Arial"/>
                <a:cs typeface="Arial"/>
                <a:sym typeface="Arial"/>
              </a:rPr>
              <a:t>, </a:t>
            </a:r>
            <a:r>
              <a:rPr b="1" i="1" lang="en-US" sz="2400" u="none" cap="none" strike="noStrike">
                <a:latin typeface="Arial"/>
                <a:ea typeface="Arial"/>
                <a:cs typeface="Arial"/>
                <a:sym typeface="Arial"/>
              </a:rPr>
              <a:t>a ≠ b</a:t>
            </a:r>
            <a:r>
              <a:rPr b="0" i="0" lang="en-US" sz="2400" u="none" cap="none" strike="noStrike">
                <a:latin typeface="Arial"/>
                <a:ea typeface="Arial"/>
                <a:cs typeface="Arial"/>
                <a:sym typeface="Arial"/>
              </a:rPr>
              <a:t> and </a:t>
            </a:r>
            <a:r>
              <a:rPr b="1" i="1" lang="en-US" sz="2400" u="none" cap="none" strike="noStrike">
                <a:latin typeface="Arial"/>
                <a:ea typeface="Arial"/>
                <a:cs typeface="Arial"/>
                <a:sym typeface="Arial"/>
              </a:rPr>
              <a:t>x, y ∉ {a, b}</a:t>
            </a:r>
            <a:r>
              <a:rPr b="0" i="0" lang="en-US" sz="2400" u="none" cap="none" strike="noStrike">
                <a:latin typeface="Arial"/>
                <a:ea typeface="Arial"/>
                <a:cs typeface="Arial"/>
                <a:sym typeface="Arial"/>
              </a:rPr>
              <a:t> (</a:t>
            </a:r>
            <a:r>
              <a:rPr b="1" i="1" lang="en-US" sz="2400" u="none" cap="none" strike="noStrike">
                <a:latin typeface="Arial"/>
                <a:ea typeface="Arial"/>
                <a:cs typeface="Arial"/>
                <a:sym typeface="Arial"/>
              </a:rPr>
              <a:t>x</a:t>
            </a:r>
            <a:r>
              <a:rPr b="0" i="0" lang="en-US" sz="2400" u="none" cap="none" strike="noStrike">
                <a:latin typeface="Arial"/>
                <a:ea typeface="Arial"/>
                <a:cs typeface="Arial"/>
                <a:sym typeface="Arial"/>
              </a:rPr>
              <a:t> and </a:t>
            </a:r>
            <a:r>
              <a:rPr b="1" i="1" lang="en-US" sz="2400" u="none" cap="none" strike="noStrike">
                <a:latin typeface="Arial"/>
                <a:ea typeface="Arial"/>
                <a:cs typeface="Arial"/>
                <a:sym typeface="Arial"/>
              </a:rPr>
              <a:t>y</a:t>
            </a:r>
            <a:r>
              <a:rPr b="0" i="0" lang="en-US" sz="2400" u="none" cap="none" strike="noStrike">
                <a:latin typeface="Arial"/>
                <a:ea typeface="Arial"/>
                <a:cs typeface="Arial"/>
                <a:sym typeface="Arial"/>
              </a:rPr>
              <a:t> are not necessarily distinct) such that:</a:t>
            </a:r>
            <a:endParaRPr b="0" i="0" sz="2400" u="none" cap="none" strike="noStrike">
              <a:latin typeface="Arial"/>
              <a:ea typeface="Arial"/>
              <a:cs typeface="Arial"/>
              <a:sym typeface="Arial"/>
            </a:endParaRPr>
          </a:p>
          <a:p>
            <a:pPr indent="-287999" lvl="2" marL="1296000" marR="0" rtl="0" algn="l">
              <a:spcBef>
                <a:spcPts val="850"/>
              </a:spcBef>
              <a:spcAft>
                <a:spcPts val="0"/>
              </a:spcAft>
              <a:buClr>
                <a:srgbClr val="000000"/>
              </a:buClr>
              <a:buSzPts val="1800"/>
              <a:buFont typeface="Noto Sans Symbols"/>
              <a:buChar char="−"/>
            </a:pPr>
            <a:r>
              <a:rPr b="0" i="0" lang="en-US" sz="2400" u="none" cap="none" strike="noStrike">
                <a:latin typeface="Arial"/>
                <a:ea typeface="Arial"/>
                <a:cs typeface="Arial"/>
                <a:sym typeface="Arial"/>
              </a:rPr>
              <a:t>1. </a:t>
            </a:r>
            <a:r>
              <a:rPr b="1" i="1" lang="en-US" sz="2400" u="none" cap="none" strike="noStrike">
                <a:latin typeface="Arial"/>
                <a:ea typeface="Arial"/>
                <a:cs typeface="Arial"/>
                <a:sym typeface="Arial"/>
              </a:rPr>
              <a:t>c(A, a) = a</a:t>
            </a:r>
            <a:r>
              <a:rPr b="0" i="0" lang="en-US" sz="2400" u="none" cap="none" strike="noStrike">
                <a:latin typeface="Arial"/>
                <a:ea typeface="Arial"/>
                <a:cs typeface="Arial"/>
                <a:sym typeface="Arial"/>
              </a:rPr>
              <a:t> and </a:t>
            </a:r>
            <a:r>
              <a:rPr b="1" i="1" lang="en-US" sz="2400" u="none" cap="none" strike="noStrike">
                <a:latin typeface="Arial"/>
                <a:ea typeface="Arial"/>
                <a:cs typeface="Arial"/>
                <a:sym typeface="Arial"/>
              </a:rPr>
              <a:t>c(B, a) = b</a:t>
            </a:r>
            <a:r>
              <a:rPr b="0" i="0" lang="en-US" sz="2400" u="none" cap="none" strike="noStrike">
                <a:latin typeface="Arial"/>
                <a:ea typeface="Arial"/>
                <a:cs typeface="Arial"/>
                <a:sym typeface="Arial"/>
              </a:rPr>
              <a:t> or</a:t>
            </a:r>
            <a:endParaRPr b="0" i="0" sz="2400" u="none" cap="none" strike="noStrike">
              <a:latin typeface="Arial"/>
              <a:ea typeface="Arial"/>
              <a:cs typeface="Arial"/>
              <a:sym typeface="Arial"/>
            </a:endParaRPr>
          </a:p>
          <a:p>
            <a:pPr indent="-216000" lvl="3" marL="1728000" marR="0" rtl="0" algn="l">
              <a:spcBef>
                <a:spcPts val="850"/>
              </a:spcBef>
              <a:spcAft>
                <a:spcPts val="0"/>
              </a:spcAft>
              <a:buClr>
                <a:srgbClr val="000000"/>
              </a:buClr>
              <a:buSzPts val="900"/>
              <a:buFont typeface="Noto Sans Symbols"/>
              <a:buChar char="●"/>
            </a:pPr>
            <a:r>
              <a:rPr b="0" i="0" lang="en-US" sz="2000" u="none" cap="none" strike="noStrike">
                <a:latin typeface="Arial"/>
                <a:ea typeface="Arial"/>
                <a:cs typeface="Arial"/>
                <a:sym typeface="Arial"/>
              </a:rPr>
              <a:t>If </a:t>
            </a:r>
            <a:r>
              <a:rPr b="1" i="1" lang="en-US" sz="2000" u="none" cap="none" strike="noStrike">
                <a:latin typeface="Arial"/>
                <a:ea typeface="Arial"/>
                <a:cs typeface="Arial"/>
                <a:sym typeface="Arial"/>
              </a:rPr>
              <a:t>a</a:t>
            </a:r>
            <a:r>
              <a:rPr b="0" i="0" lang="en-US" sz="2000" u="none" cap="none" strike="noStrike">
                <a:latin typeface="Arial"/>
                <a:ea typeface="Arial"/>
                <a:cs typeface="Arial"/>
                <a:sym typeface="Arial"/>
              </a:rPr>
              <a:t> is revealed to be better than </a:t>
            </a:r>
            <a:r>
              <a:rPr b="1" i="1" lang="en-US" sz="2000" u="none" cap="none" strike="noStrike">
                <a:latin typeface="Arial"/>
                <a:ea typeface="Arial"/>
                <a:cs typeface="Arial"/>
                <a:sym typeface="Arial"/>
              </a:rPr>
              <a:t>b</a:t>
            </a:r>
            <a:r>
              <a:rPr b="0" i="0" lang="en-US" sz="2000" u="none" cap="none" strike="noStrike">
                <a:latin typeface="Arial"/>
                <a:ea typeface="Arial"/>
                <a:cs typeface="Arial"/>
                <a:sym typeface="Arial"/>
              </a:rPr>
              <a:t> in a choice problem where </a:t>
            </a:r>
            <a:r>
              <a:rPr b="1" i="1" lang="en-US" sz="2000" u="none" cap="none" strike="noStrike">
                <a:latin typeface="Arial"/>
                <a:ea typeface="Arial"/>
                <a:cs typeface="Arial"/>
                <a:sym typeface="Arial"/>
              </a:rPr>
              <a:t>a</a:t>
            </a:r>
            <a:r>
              <a:rPr b="0" i="0" lang="en-US" sz="2000" u="none" cap="none" strike="noStrike">
                <a:latin typeface="Arial"/>
                <a:ea typeface="Arial"/>
                <a:cs typeface="Arial"/>
                <a:sym typeface="Arial"/>
              </a:rPr>
              <a:t> is the default, then there cannot be any choice problem in which </a:t>
            </a:r>
            <a:r>
              <a:rPr b="1" i="1" lang="en-US" sz="2000" u="none" cap="none" strike="noStrike">
                <a:latin typeface="Arial"/>
                <a:ea typeface="Arial"/>
                <a:cs typeface="Arial"/>
                <a:sym typeface="Arial"/>
              </a:rPr>
              <a:t>b</a:t>
            </a:r>
            <a:r>
              <a:rPr b="0" i="0" lang="en-US" sz="2000" u="none" cap="none" strike="noStrike">
                <a:latin typeface="Arial"/>
                <a:ea typeface="Arial"/>
                <a:cs typeface="Arial"/>
                <a:sym typeface="Arial"/>
              </a:rPr>
              <a:t> is revealed to be better than </a:t>
            </a:r>
            <a:r>
              <a:rPr b="1" i="1" lang="en-US" sz="2000" u="none" cap="none" strike="noStrike">
                <a:latin typeface="Arial"/>
                <a:ea typeface="Arial"/>
                <a:cs typeface="Arial"/>
                <a:sym typeface="Arial"/>
              </a:rPr>
              <a:t>a</a:t>
            </a:r>
            <a:r>
              <a:rPr b="0" i="0" lang="en-US" sz="2000" u="none" cap="none" strike="noStrike">
                <a:latin typeface="Arial"/>
                <a:ea typeface="Arial"/>
                <a:cs typeface="Arial"/>
                <a:sym typeface="Arial"/>
              </a:rPr>
              <a:t> when </a:t>
            </a:r>
            <a:r>
              <a:rPr b="1" i="1" lang="en-US" sz="2000" u="none" cap="none" strike="noStrike">
                <a:latin typeface="Arial"/>
                <a:ea typeface="Arial"/>
                <a:cs typeface="Arial"/>
                <a:sym typeface="Arial"/>
              </a:rPr>
              <a:t>a</a:t>
            </a:r>
            <a:r>
              <a:rPr b="0" i="0" lang="en-US" sz="2000" u="none" cap="none" strike="noStrike">
                <a:latin typeface="Arial"/>
                <a:ea typeface="Arial"/>
                <a:cs typeface="Arial"/>
                <a:sym typeface="Arial"/>
              </a:rPr>
              <a:t> is the default</a:t>
            </a:r>
            <a:endParaRPr b="0" i="0" sz="2000" u="none" cap="none" strike="noStrike">
              <a:latin typeface="Arial"/>
              <a:ea typeface="Arial"/>
              <a:cs typeface="Arial"/>
              <a:sym typeface="Arial"/>
            </a:endParaRPr>
          </a:p>
          <a:p>
            <a:pPr indent="-192749" lvl="2" marL="1296000" marR="0" rtl="0" algn="l">
              <a:spcBef>
                <a:spcPts val="567"/>
              </a:spcBef>
              <a:spcAft>
                <a:spcPts val="0"/>
              </a:spcAft>
              <a:buClr>
                <a:srgbClr val="000000"/>
              </a:buClr>
              <a:buSzPts val="1500"/>
              <a:buFont typeface="Noto Sans Symbols"/>
              <a:buNone/>
            </a:pPr>
            <a:r>
              <a:t/>
            </a:r>
            <a:endParaRPr b="0" i="0" sz="2000" u="none" cap="none"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3">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7"/>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Choice functions</a:t>
            </a:r>
            <a:endParaRPr b="0" sz="4400" strike="noStrike">
              <a:solidFill>
                <a:srgbClr val="000099"/>
              </a:solidFill>
              <a:latin typeface="Arial"/>
              <a:ea typeface="Arial"/>
              <a:cs typeface="Arial"/>
              <a:sym typeface="Arial"/>
            </a:endParaRPr>
          </a:p>
        </p:txBody>
      </p:sp>
      <p:sp>
        <p:nvSpPr>
          <p:cNvPr id="186" name="Google Shape;186;p27"/>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Where did you go for lunch today?</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Is this your favorite restaurant in the world?</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How can you model your choice function?</a:t>
            </a:r>
            <a:endParaRPr b="0" sz="3200"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153"/>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Modeling Choice Procedures</a:t>
            </a:r>
            <a:endParaRPr b="0" sz="4400" strike="noStrike">
              <a:solidFill>
                <a:srgbClr val="000099"/>
              </a:solidFill>
              <a:latin typeface="Arial"/>
              <a:ea typeface="Arial"/>
              <a:cs typeface="Arial"/>
              <a:sym typeface="Arial"/>
            </a:endParaRPr>
          </a:p>
        </p:txBody>
      </p:sp>
      <p:sp>
        <p:nvSpPr>
          <p:cNvPr id="1089" name="Google Shape;1089;p153"/>
          <p:cNvSpPr txBox="1"/>
          <p:nvPr/>
        </p:nvSpPr>
        <p:spPr>
          <a:xfrm>
            <a:off x="504000" y="1769040"/>
            <a:ext cx="9071640" cy="515088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A </a:t>
            </a:r>
            <a:r>
              <a:rPr b="1" i="1" lang="en-US" sz="3200" strike="noStrike">
                <a:latin typeface="Arial"/>
                <a:ea typeface="Arial"/>
                <a:cs typeface="Arial"/>
                <a:sym typeface="Arial"/>
              </a:rPr>
              <a:t>default bias</a:t>
            </a:r>
            <a:endParaRPr b="0" sz="3200" strike="noStrike">
              <a:latin typeface="Arial"/>
              <a:ea typeface="Arial"/>
              <a:cs typeface="Arial"/>
              <a:sym typeface="Arial"/>
            </a:endParaRPr>
          </a:p>
          <a:p>
            <a:pPr indent="-324000" lvl="1" marL="864000" marR="0" rtl="0" algn="l">
              <a:spcBef>
                <a:spcPts val="1417"/>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The Weak Axiom (WA)</a:t>
            </a:r>
            <a:endParaRPr b="0" i="0" sz="2800" u="none" cap="none" strike="noStrike">
              <a:latin typeface="Arial"/>
              <a:ea typeface="Arial"/>
              <a:cs typeface="Arial"/>
              <a:sym typeface="Arial"/>
            </a:endParaRPr>
          </a:p>
          <a:p>
            <a:pPr indent="-287999" lvl="2" marL="1296000" marR="0" rtl="0" algn="l">
              <a:spcBef>
                <a:spcPts val="1134"/>
              </a:spcBef>
              <a:spcAft>
                <a:spcPts val="0"/>
              </a:spcAft>
              <a:buClr>
                <a:srgbClr val="000000"/>
              </a:buClr>
              <a:buSzPts val="1800"/>
              <a:buFont typeface="Noto Sans Symbols"/>
              <a:buChar char="−"/>
            </a:pPr>
            <a:r>
              <a:rPr b="0" i="0" lang="en-US" sz="2400" u="none" cap="none" strike="noStrike">
                <a:latin typeface="Arial"/>
                <a:ea typeface="Arial"/>
                <a:cs typeface="Arial"/>
                <a:sym typeface="Arial"/>
              </a:rPr>
              <a:t>We say that an extended choice function c satisfies the Weak Axiom if there are </a:t>
            </a:r>
            <a:r>
              <a:rPr b="0" i="0" lang="en-US" sz="2400" u="sng" cap="none" strike="noStrike">
                <a:latin typeface="Arial"/>
                <a:ea typeface="Arial"/>
                <a:cs typeface="Arial"/>
                <a:sym typeface="Arial"/>
              </a:rPr>
              <a:t>no</a:t>
            </a:r>
            <a:r>
              <a:rPr b="0" i="0" lang="en-US" sz="2400" u="none" cap="none" strike="noStrike">
                <a:latin typeface="Arial"/>
                <a:ea typeface="Arial"/>
                <a:cs typeface="Arial"/>
                <a:sym typeface="Arial"/>
              </a:rPr>
              <a:t> sets </a:t>
            </a:r>
            <a:r>
              <a:rPr b="1" i="1" lang="en-US" sz="2400" u="none" cap="none" strike="noStrike">
                <a:latin typeface="Arial"/>
                <a:ea typeface="Arial"/>
                <a:cs typeface="Arial"/>
                <a:sym typeface="Arial"/>
              </a:rPr>
              <a:t>A</a:t>
            </a:r>
            <a:r>
              <a:rPr b="0" i="0" lang="en-US" sz="2400" u="none" cap="none" strike="noStrike">
                <a:latin typeface="Arial"/>
                <a:ea typeface="Arial"/>
                <a:cs typeface="Arial"/>
                <a:sym typeface="Arial"/>
              </a:rPr>
              <a:t> and </a:t>
            </a:r>
            <a:r>
              <a:rPr b="1" i="1" lang="en-US" sz="2400" u="none" cap="none" strike="noStrike">
                <a:latin typeface="Arial"/>
                <a:ea typeface="Arial"/>
                <a:cs typeface="Arial"/>
                <a:sym typeface="Arial"/>
              </a:rPr>
              <a:t>B</a:t>
            </a:r>
            <a:r>
              <a:rPr b="0" i="0" lang="en-US" sz="2400" u="none" cap="none" strike="noStrike">
                <a:latin typeface="Arial"/>
                <a:ea typeface="Arial"/>
                <a:cs typeface="Arial"/>
                <a:sym typeface="Arial"/>
              </a:rPr>
              <a:t>, </a:t>
            </a:r>
            <a:r>
              <a:rPr b="1" i="1" lang="en-US" sz="2400" u="none" cap="none" strike="noStrike">
                <a:latin typeface="Arial"/>
                <a:ea typeface="Arial"/>
                <a:cs typeface="Arial"/>
                <a:sym typeface="Arial"/>
              </a:rPr>
              <a:t>a</a:t>
            </a:r>
            <a:r>
              <a:rPr b="0" i="0" lang="en-US" sz="2400" u="none" cap="none" strike="noStrike">
                <a:latin typeface="Arial"/>
                <a:ea typeface="Arial"/>
                <a:cs typeface="Arial"/>
                <a:sym typeface="Arial"/>
              </a:rPr>
              <a:t>, </a:t>
            </a:r>
            <a:r>
              <a:rPr b="1" i="1" lang="en-US" sz="2400" u="none" cap="none" strike="noStrike">
                <a:latin typeface="Arial"/>
                <a:ea typeface="Arial"/>
                <a:cs typeface="Arial"/>
                <a:sym typeface="Arial"/>
              </a:rPr>
              <a:t>b</a:t>
            </a:r>
            <a:r>
              <a:rPr b="0" i="0" lang="en-US" sz="2400" u="none" cap="none" strike="noStrike">
                <a:latin typeface="Arial"/>
                <a:ea typeface="Arial"/>
                <a:cs typeface="Arial"/>
                <a:sym typeface="Arial"/>
              </a:rPr>
              <a:t> </a:t>
            </a:r>
            <a:r>
              <a:rPr b="1" i="1" lang="en-US" sz="2400" u="none" cap="none" strike="noStrike">
                <a:latin typeface="Arial"/>
                <a:ea typeface="Arial"/>
                <a:cs typeface="Arial"/>
                <a:sym typeface="Arial"/>
              </a:rPr>
              <a:t>∈ A ∩ B</a:t>
            </a:r>
            <a:r>
              <a:rPr b="0" i="0" lang="en-US" sz="2400" u="none" cap="none" strike="noStrike">
                <a:latin typeface="Arial"/>
                <a:ea typeface="Arial"/>
                <a:cs typeface="Arial"/>
                <a:sym typeface="Arial"/>
              </a:rPr>
              <a:t>, </a:t>
            </a:r>
            <a:r>
              <a:rPr b="1" i="1" lang="en-US" sz="2400" u="none" cap="none" strike="noStrike">
                <a:latin typeface="Arial"/>
                <a:ea typeface="Arial"/>
                <a:cs typeface="Arial"/>
                <a:sym typeface="Arial"/>
              </a:rPr>
              <a:t>a ≠ b</a:t>
            </a:r>
            <a:r>
              <a:rPr b="0" i="0" lang="en-US" sz="2400" u="none" cap="none" strike="noStrike">
                <a:latin typeface="Arial"/>
                <a:ea typeface="Arial"/>
                <a:cs typeface="Arial"/>
                <a:sym typeface="Arial"/>
              </a:rPr>
              <a:t> and </a:t>
            </a:r>
            <a:r>
              <a:rPr b="1" i="1" lang="en-US" sz="2400" u="none" cap="none" strike="noStrike">
                <a:latin typeface="Arial"/>
                <a:ea typeface="Arial"/>
                <a:cs typeface="Arial"/>
                <a:sym typeface="Arial"/>
              </a:rPr>
              <a:t>x, y ∉ {a, b}</a:t>
            </a:r>
            <a:r>
              <a:rPr b="0" i="0" lang="en-US" sz="2400" u="none" cap="none" strike="noStrike">
                <a:latin typeface="Arial"/>
                <a:ea typeface="Arial"/>
                <a:cs typeface="Arial"/>
                <a:sym typeface="Arial"/>
              </a:rPr>
              <a:t> (x and y are not necessarily distinct) such that:</a:t>
            </a:r>
            <a:endParaRPr b="0" i="0" sz="2400" u="none" cap="none" strike="noStrike">
              <a:latin typeface="Arial"/>
              <a:ea typeface="Arial"/>
              <a:cs typeface="Arial"/>
              <a:sym typeface="Arial"/>
            </a:endParaRPr>
          </a:p>
          <a:p>
            <a:pPr indent="-287999" lvl="2" marL="1296000" marR="0" rtl="0" algn="l">
              <a:spcBef>
                <a:spcPts val="850"/>
              </a:spcBef>
              <a:spcAft>
                <a:spcPts val="0"/>
              </a:spcAft>
              <a:buClr>
                <a:srgbClr val="000000"/>
              </a:buClr>
              <a:buSzPts val="1800"/>
              <a:buFont typeface="Noto Sans Symbols"/>
              <a:buChar char="−"/>
            </a:pPr>
            <a:r>
              <a:rPr b="0" i="0" lang="en-US" sz="2400" u="none" cap="none" strike="noStrike">
                <a:latin typeface="Arial"/>
                <a:ea typeface="Arial"/>
                <a:cs typeface="Arial"/>
                <a:sym typeface="Arial"/>
              </a:rPr>
              <a:t>1. </a:t>
            </a:r>
            <a:r>
              <a:rPr b="1" i="1" lang="en-US" sz="2400" u="none" cap="none" strike="noStrike">
                <a:latin typeface="Arial"/>
                <a:ea typeface="Arial"/>
                <a:cs typeface="Arial"/>
                <a:sym typeface="Arial"/>
              </a:rPr>
              <a:t>c(A, a) = a</a:t>
            </a:r>
            <a:r>
              <a:rPr b="0" i="0" lang="en-US" sz="2400" u="none" cap="none" strike="noStrike">
                <a:latin typeface="Arial"/>
                <a:ea typeface="Arial"/>
                <a:cs typeface="Arial"/>
                <a:sym typeface="Arial"/>
              </a:rPr>
              <a:t> and </a:t>
            </a:r>
            <a:r>
              <a:rPr b="1" i="1" lang="en-US" sz="2400" u="none" cap="none" strike="noStrike">
                <a:latin typeface="Arial"/>
                <a:ea typeface="Arial"/>
                <a:cs typeface="Arial"/>
                <a:sym typeface="Arial"/>
              </a:rPr>
              <a:t>c(B, a) = b</a:t>
            </a:r>
            <a:r>
              <a:rPr b="0" i="0" lang="en-US" sz="2400" u="none" cap="none" strike="noStrike">
                <a:latin typeface="Arial"/>
                <a:ea typeface="Arial"/>
                <a:cs typeface="Arial"/>
                <a:sym typeface="Arial"/>
              </a:rPr>
              <a:t> or</a:t>
            </a:r>
            <a:endParaRPr b="0" i="0" sz="2400" u="none" cap="none" strike="noStrike">
              <a:latin typeface="Arial"/>
              <a:ea typeface="Arial"/>
              <a:cs typeface="Arial"/>
              <a:sym typeface="Arial"/>
            </a:endParaRPr>
          </a:p>
          <a:p>
            <a:pPr indent="-287999" lvl="2" marL="1296000" marR="0" rtl="0" algn="l">
              <a:spcBef>
                <a:spcPts val="850"/>
              </a:spcBef>
              <a:spcAft>
                <a:spcPts val="0"/>
              </a:spcAft>
              <a:buClr>
                <a:srgbClr val="000000"/>
              </a:buClr>
              <a:buSzPts val="1800"/>
              <a:buFont typeface="Noto Sans Symbols"/>
              <a:buChar char="−"/>
            </a:pPr>
            <a:r>
              <a:rPr b="0" i="0" lang="en-US" sz="2400" u="none" cap="none" strike="noStrike">
                <a:latin typeface="Arial"/>
                <a:ea typeface="Arial"/>
                <a:cs typeface="Arial"/>
                <a:sym typeface="Arial"/>
              </a:rPr>
              <a:t>2. </a:t>
            </a:r>
            <a:r>
              <a:rPr b="1" i="1" lang="en-US" sz="2400" u="none" cap="none" strike="noStrike">
                <a:latin typeface="Arial"/>
                <a:ea typeface="Arial"/>
                <a:cs typeface="Arial"/>
                <a:sym typeface="Arial"/>
              </a:rPr>
              <a:t>c(A, x) = a</a:t>
            </a:r>
            <a:r>
              <a:rPr b="0" i="0" lang="en-US" sz="2400" u="none" cap="none" strike="noStrike">
                <a:latin typeface="Arial"/>
                <a:ea typeface="Arial"/>
                <a:cs typeface="Arial"/>
                <a:sym typeface="Arial"/>
              </a:rPr>
              <a:t> and </a:t>
            </a:r>
            <a:r>
              <a:rPr b="1" i="1" lang="en-US" sz="2400" u="none" cap="none" strike="noStrike">
                <a:latin typeface="Arial"/>
                <a:ea typeface="Arial"/>
                <a:cs typeface="Arial"/>
                <a:sym typeface="Arial"/>
              </a:rPr>
              <a:t>c(B, y) = b</a:t>
            </a:r>
            <a:endParaRPr b="0" i="0" sz="2400" u="none" cap="none" strike="noStrike">
              <a:latin typeface="Arial"/>
              <a:ea typeface="Arial"/>
              <a:cs typeface="Arial"/>
              <a:sym typeface="Arial"/>
            </a:endParaRPr>
          </a:p>
          <a:p>
            <a:pPr indent="-216000" lvl="3" marL="1728000" marR="0" rtl="0" algn="l">
              <a:spcBef>
                <a:spcPts val="850"/>
              </a:spcBef>
              <a:spcAft>
                <a:spcPts val="0"/>
              </a:spcAft>
              <a:buClr>
                <a:srgbClr val="000000"/>
              </a:buClr>
              <a:buSzPts val="900"/>
              <a:buFont typeface="Noto Sans Symbols"/>
              <a:buChar char="●"/>
            </a:pPr>
            <a:r>
              <a:rPr b="0" i="0" lang="en-US" sz="2000" u="none" cap="none" strike="noStrike">
                <a:latin typeface="Arial"/>
                <a:ea typeface="Arial"/>
                <a:cs typeface="Arial"/>
                <a:sym typeface="Arial"/>
              </a:rPr>
              <a:t>If </a:t>
            </a:r>
            <a:r>
              <a:rPr b="1" i="1" lang="en-US" sz="2000" u="none" cap="none" strike="noStrike">
                <a:latin typeface="Arial"/>
                <a:ea typeface="Arial"/>
                <a:cs typeface="Arial"/>
                <a:sym typeface="Arial"/>
              </a:rPr>
              <a:t>a</a:t>
            </a:r>
            <a:r>
              <a:rPr b="0" i="0" lang="en-US" sz="2000" u="none" cap="none" strike="noStrike">
                <a:latin typeface="Arial"/>
                <a:ea typeface="Arial"/>
                <a:cs typeface="Arial"/>
                <a:sym typeface="Arial"/>
              </a:rPr>
              <a:t> is revealed to be better than </a:t>
            </a:r>
            <a:r>
              <a:rPr b="1" i="1" lang="en-US" sz="2000" u="none" cap="none" strike="noStrike">
                <a:latin typeface="Arial"/>
                <a:ea typeface="Arial"/>
                <a:cs typeface="Arial"/>
                <a:sym typeface="Arial"/>
              </a:rPr>
              <a:t>b</a:t>
            </a:r>
            <a:r>
              <a:rPr b="0" i="0" lang="en-US" sz="2000" u="none" cap="none" strike="noStrike">
                <a:latin typeface="Arial"/>
                <a:ea typeface="Arial"/>
                <a:cs typeface="Arial"/>
                <a:sym typeface="Arial"/>
              </a:rPr>
              <a:t> in a choice problem where neither </a:t>
            </a:r>
            <a:r>
              <a:rPr b="1" i="1" lang="en-US" sz="2000" u="none" cap="none" strike="noStrike">
                <a:latin typeface="Arial"/>
                <a:ea typeface="Arial"/>
                <a:cs typeface="Arial"/>
                <a:sym typeface="Arial"/>
              </a:rPr>
              <a:t>a</a:t>
            </a:r>
            <a:r>
              <a:rPr b="0" i="0" lang="en-US" sz="2000" u="none" cap="none" strike="noStrike">
                <a:latin typeface="Arial"/>
                <a:ea typeface="Arial"/>
                <a:cs typeface="Arial"/>
                <a:sym typeface="Arial"/>
              </a:rPr>
              <a:t> nor </a:t>
            </a:r>
            <a:r>
              <a:rPr b="1" i="1" lang="en-US" sz="2000" u="none" cap="none" strike="noStrike">
                <a:latin typeface="Arial"/>
                <a:ea typeface="Arial"/>
                <a:cs typeface="Arial"/>
                <a:sym typeface="Arial"/>
              </a:rPr>
              <a:t>b</a:t>
            </a:r>
            <a:r>
              <a:rPr b="0" i="0" lang="en-US" sz="2000" u="none" cap="none" strike="noStrike">
                <a:latin typeface="Arial"/>
                <a:ea typeface="Arial"/>
                <a:cs typeface="Arial"/>
                <a:sym typeface="Arial"/>
              </a:rPr>
              <a:t> is a default, there cannot be any choice problem in which </a:t>
            </a:r>
            <a:r>
              <a:rPr b="1" i="1" lang="en-US" sz="2000" u="none" cap="none" strike="noStrike">
                <a:latin typeface="Arial"/>
                <a:ea typeface="Arial"/>
                <a:cs typeface="Arial"/>
                <a:sym typeface="Arial"/>
              </a:rPr>
              <a:t>b</a:t>
            </a:r>
            <a:r>
              <a:rPr b="0" i="0" lang="en-US" sz="2000" u="none" cap="none" strike="noStrike">
                <a:latin typeface="Arial"/>
                <a:ea typeface="Arial"/>
                <a:cs typeface="Arial"/>
                <a:sym typeface="Arial"/>
              </a:rPr>
              <a:t> is revealed to be better than </a:t>
            </a:r>
            <a:r>
              <a:rPr b="1" i="1" lang="en-US" sz="2000" u="none" cap="none" strike="noStrike">
                <a:latin typeface="Arial"/>
                <a:ea typeface="Arial"/>
                <a:cs typeface="Arial"/>
                <a:sym typeface="Arial"/>
              </a:rPr>
              <a:t>a</a:t>
            </a:r>
            <a:r>
              <a:rPr b="0" i="0" lang="en-US" sz="2000" u="none" cap="none" strike="noStrike">
                <a:latin typeface="Arial"/>
                <a:ea typeface="Arial"/>
                <a:cs typeface="Arial"/>
                <a:sym typeface="Arial"/>
              </a:rPr>
              <a:t> when again neither </a:t>
            </a:r>
            <a:r>
              <a:rPr b="1" i="1" lang="en-US" sz="2000" u="none" cap="none" strike="noStrike">
                <a:latin typeface="Arial"/>
                <a:ea typeface="Arial"/>
                <a:cs typeface="Arial"/>
                <a:sym typeface="Arial"/>
              </a:rPr>
              <a:t>a</a:t>
            </a:r>
            <a:r>
              <a:rPr b="0" i="0" lang="en-US" sz="2000" u="none" cap="none" strike="noStrike">
                <a:latin typeface="Arial"/>
                <a:ea typeface="Arial"/>
                <a:cs typeface="Arial"/>
                <a:sym typeface="Arial"/>
              </a:rPr>
              <a:t> nor </a:t>
            </a:r>
            <a:r>
              <a:rPr b="1" i="1" lang="en-US" sz="2000" u="none" cap="none" strike="noStrike">
                <a:latin typeface="Arial"/>
                <a:ea typeface="Arial"/>
                <a:cs typeface="Arial"/>
                <a:sym typeface="Arial"/>
              </a:rPr>
              <a:t>b</a:t>
            </a:r>
            <a:r>
              <a:rPr b="0" i="0" lang="en-US" sz="2000" u="none" cap="none" strike="noStrike">
                <a:latin typeface="Arial"/>
                <a:ea typeface="Arial"/>
                <a:cs typeface="Arial"/>
                <a:sym typeface="Arial"/>
              </a:rPr>
              <a:t> is the default</a:t>
            </a:r>
            <a:endParaRPr b="0" i="0" sz="2000" u="none" cap="none" strike="noStrike">
              <a:latin typeface="Arial"/>
              <a:ea typeface="Arial"/>
              <a:cs typeface="Arial"/>
              <a:sym typeface="Arial"/>
            </a:endParaRPr>
          </a:p>
          <a:p>
            <a:pPr indent="-192749" lvl="2" marL="1296000" marR="0" rtl="0" algn="l">
              <a:spcBef>
                <a:spcPts val="567"/>
              </a:spcBef>
              <a:spcAft>
                <a:spcPts val="0"/>
              </a:spcAft>
              <a:buClr>
                <a:srgbClr val="000000"/>
              </a:buClr>
              <a:buSzPts val="1500"/>
              <a:buFont typeface="Noto Sans Symbols"/>
              <a:buNone/>
            </a:pPr>
            <a:r>
              <a:t/>
            </a:r>
            <a:endParaRPr b="0" i="0" sz="2000" u="none" cap="none" strike="noStrike">
              <a:latin typeface="Arial"/>
              <a:ea typeface="Arial"/>
              <a:cs typeface="Arial"/>
              <a:sym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154"/>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Modeling Choice Procedures</a:t>
            </a:r>
            <a:endParaRPr b="0" sz="4400" strike="noStrike">
              <a:solidFill>
                <a:srgbClr val="000099"/>
              </a:solidFill>
              <a:latin typeface="Arial"/>
              <a:ea typeface="Arial"/>
              <a:cs typeface="Arial"/>
              <a:sym typeface="Arial"/>
            </a:endParaRPr>
          </a:p>
        </p:txBody>
      </p:sp>
      <p:sp>
        <p:nvSpPr>
          <p:cNvPr id="1095" name="Google Shape;1095;p154"/>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A </a:t>
            </a:r>
            <a:r>
              <a:rPr b="1" i="1" lang="en-US" sz="3200" strike="noStrike">
                <a:latin typeface="Arial"/>
                <a:ea typeface="Arial"/>
                <a:cs typeface="Arial"/>
                <a:sym typeface="Arial"/>
              </a:rPr>
              <a:t>default bias</a:t>
            </a:r>
            <a:endParaRPr b="0" sz="3200" strike="noStrike">
              <a:latin typeface="Arial"/>
              <a:ea typeface="Arial"/>
              <a:cs typeface="Arial"/>
              <a:sym typeface="Arial"/>
            </a:endParaRPr>
          </a:p>
          <a:p>
            <a:pPr indent="-324000" lvl="1" marL="864000" marR="0" rtl="0" algn="l">
              <a:spcBef>
                <a:spcPts val="1417"/>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The Weak Axiom (WA)</a:t>
            </a:r>
            <a:endParaRPr b="0" i="0" sz="2800" u="none" cap="none" strike="noStrike">
              <a:latin typeface="Arial"/>
              <a:ea typeface="Arial"/>
              <a:cs typeface="Arial"/>
              <a:sym typeface="Arial"/>
            </a:endParaRPr>
          </a:p>
          <a:p>
            <a:pPr indent="-287999" lvl="2" marL="1296000" marR="0" rtl="0" algn="l">
              <a:spcBef>
                <a:spcPts val="1134"/>
              </a:spcBef>
              <a:spcAft>
                <a:spcPts val="0"/>
              </a:spcAft>
              <a:buClr>
                <a:srgbClr val="000000"/>
              </a:buClr>
              <a:buSzPts val="1800"/>
              <a:buFont typeface="Noto Sans Symbols"/>
              <a:buChar char="−"/>
            </a:pPr>
            <a:r>
              <a:rPr b="0" i="0" lang="en-US" sz="2400" u="none" cap="none" strike="noStrike">
                <a:latin typeface="Arial"/>
                <a:ea typeface="Arial"/>
                <a:cs typeface="Arial"/>
                <a:sym typeface="Arial"/>
              </a:rPr>
              <a:t>WA implies that for every </a:t>
            </a:r>
            <a:r>
              <a:rPr b="1" i="1" lang="en-US" sz="2400" u="none" cap="none" strike="noStrike">
                <a:latin typeface="Arial"/>
                <a:ea typeface="Arial"/>
                <a:cs typeface="Arial"/>
                <a:sym typeface="Arial"/>
              </a:rPr>
              <a:t>a</a:t>
            </a:r>
            <a:r>
              <a:rPr b="0" i="0" lang="en-US" sz="2400" u="none" cap="none" strike="noStrike">
                <a:latin typeface="Arial"/>
                <a:ea typeface="Arial"/>
                <a:cs typeface="Arial"/>
                <a:sym typeface="Arial"/>
              </a:rPr>
              <a:t> there is a preference relation </a:t>
            </a:r>
            <a:r>
              <a:rPr b="1" i="1" lang="en-US" sz="2400" u="none" cap="none" strike="noStrike">
                <a:latin typeface="Arial"/>
                <a:ea typeface="Arial"/>
                <a:cs typeface="Arial"/>
                <a:sym typeface="Arial"/>
              </a:rPr>
              <a:t>≻</a:t>
            </a:r>
            <a:r>
              <a:rPr b="1" baseline="-25000" i="1" lang="en-US" sz="2400" u="none" cap="none" strike="noStrike">
                <a:latin typeface="Arial"/>
                <a:ea typeface="Arial"/>
                <a:cs typeface="Arial"/>
                <a:sym typeface="Arial"/>
              </a:rPr>
              <a:t>a</a:t>
            </a:r>
            <a:r>
              <a:rPr b="0" i="0" lang="en-US" sz="2400" u="none" cap="none" strike="noStrike">
                <a:latin typeface="Arial"/>
                <a:ea typeface="Arial"/>
                <a:cs typeface="Arial"/>
                <a:sym typeface="Arial"/>
              </a:rPr>
              <a:t> such that </a:t>
            </a:r>
            <a:r>
              <a:rPr b="1" i="1" lang="en-US" sz="2400" u="none" cap="none" strike="noStrike">
                <a:latin typeface="Arial"/>
                <a:ea typeface="Arial"/>
                <a:cs typeface="Arial"/>
                <a:sym typeface="Arial"/>
              </a:rPr>
              <a:t>c(A, a) </a:t>
            </a:r>
            <a:r>
              <a:rPr b="0" i="0" lang="en-US" sz="2400" u="none" cap="none" strike="noStrike">
                <a:latin typeface="Arial"/>
                <a:ea typeface="Arial"/>
                <a:cs typeface="Arial"/>
                <a:sym typeface="Arial"/>
              </a:rPr>
              <a:t>is the </a:t>
            </a:r>
            <a:r>
              <a:rPr b="1" i="1" lang="en-US" sz="2400" u="none" cap="none" strike="noStrike">
                <a:latin typeface="Arial"/>
                <a:ea typeface="Arial"/>
                <a:cs typeface="Arial"/>
                <a:sym typeface="Arial"/>
              </a:rPr>
              <a:t>≻</a:t>
            </a:r>
            <a:r>
              <a:rPr b="1" baseline="-25000" i="1" lang="en-US" sz="2400" u="none" cap="none" strike="noStrike">
                <a:latin typeface="Arial"/>
                <a:ea typeface="Arial"/>
                <a:cs typeface="Arial"/>
                <a:sym typeface="Arial"/>
              </a:rPr>
              <a:t>a</a:t>
            </a:r>
            <a:r>
              <a:rPr b="1" i="1" lang="en-US" sz="2400" u="none" cap="none" strike="noStrike">
                <a:latin typeface="Arial"/>
                <a:ea typeface="Arial"/>
                <a:cs typeface="Arial"/>
                <a:sym typeface="Arial"/>
              </a:rPr>
              <a:t>-maximal</a:t>
            </a:r>
            <a:r>
              <a:rPr b="0" i="0" lang="en-US" sz="2400" u="none" cap="none" strike="noStrike">
                <a:latin typeface="Arial"/>
                <a:ea typeface="Arial"/>
                <a:cs typeface="Arial"/>
                <a:sym typeface="Arial"/>
              </a:rPr>
              <a:t> element in</a:t>
            </a:r>
            <a:r>
              <a:rPr b="1" i="1" lang="en-US" sz="2400" u="none" cap="none" strike="noStrike">
                <a:latin typeface="Arial"/>
                <a:ea typeface="Arial"/>
                <a:cs typeface="Arial"/>
                <a:sym typeface="Arial"/>
              </a:rPr>
              <a:t> A</a:t>
            </a:r>
            <a:endParaRPr b="0" i="0" sz="2400" u="none" cap="none" strike="noStrike">
              <a:latin typeface="Arial"/>
              <a:ea typeface="Arial"/>
              <a:cs typeface="Arial"/>
              <a:sym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55"/>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Modeling Choice Procedures</a:t>
            </a:r>
            <a:endParaRPr b="0" sz="4400" strike="noStrike">
              <a:solidFill>
                <a:srgbClr val="000099"/>
              </a:solidFill>
              <a:latin typeface="Arial"/>
              <a:ea typeface="Arial"/>
              <a:cs typeface="Arial"/>
              <a:sym typeface="Arial"/>
            </a:endParaRPr>
          </a:p>
        </p:txBody>
      </p:sp>
      <p:sp>
        <p:nvSpPr>
          <p:cNvPr id="1101" name="Google Shape;1101;p155"/>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A </a:t>
            </a:r>
            <a:r>
              <a:rPr b="1" i="1" lang="en-US" sz="3200" strike="noStrike">
                <a:latin typeface="Arial"/>
                <a:ea typeface="Arial"/>
                <a:cs typeface="Arial"/>
                <a:sym typeface="Arial"/>
              </a:rPr>
              <a:t>default bias</a:t>
            </a:r>
            <a:endParaRPr b="0" sz="3200" strike="noStrike">
              <a:latin typeface="Arial"/>
              <a:ea typeface="Arial"/>
              <a:cs typeface="Arial"/>
              <a:sym typeface="Arial"/>
            </a:endParaRPr>
          </a:p>
          <a:p>
            <a:pPr indent="-324000" lvl="1" marL="864000" marR="0" rtl="0" algn="l">
              <a:spcBef>
                <a:spcPts val="1417"/>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Default Tendency (DT)</a:t>
            </a:r>
            <a:endParaRPr b="0" i="0" sz="2800" u="none" cap="none" strike="noStrike">
              <a:latin typeface="Arial"/>
              <a:ea typeface="Arial"/>
              <a:cs typeface="Arial"/>
              <a:sym typeface="Arial"/>
            </a:endParaRPr>
          </a:p>
          <a:p>
            <a:pPr indent="-287999" lvl="2" marL="1296000" marR="0" rtl="0" algn="l">
              <a:spcBef>
                <a:spcPts val="1134"/>
              </a:spcBef>
              <a:spcAft>
                <a:spcPts val="0"/>
              </a:spcAft>
              <a:buClr>
                <a:srgbClr val="000000"/>
              </a:buClr>
              <a:buSzPts val="1800"/>
              <a:buFont typeface="Noto Sans Symbols"/>
              <a:buChar char="−"/>
            </a:pPr>
            <a:r>
              <a:rPr b="0" i="0" lang="en-US" sz="2400" u="none" cap="none" strike="noStrike">
                <a:latin typeface="Arial"/>
                <a:ea typeface="Arial"/>
                <a:cs typeface="Arial"/>
                <a:sym typeface="Arial"/>
              </a:rPr>
              <a:t>If </a:t>
            </a:r>
            <a:r>
              <a:rPr b="1" i="1" lang="en-US" sz="2400" u="none" cap="none" strike="noStrike">
                <a:latin typeface="Arial"/>
                <a:ea typeface="Arial"/>
                <a:cs typeface="Arial"/>
                <a:sym typeface="Arial"/>
              </a:rPr>
              <a:t>c(A, x) = a</a:t>
            </a:r>
            <a:r>
              <a:rPr b="0" i="0" lang="en-US" sz="2400" u="none" cap="none" strike="noStrike">
                <a:latin typeface="Arial"/>
                <a:ea typeface="Arial"/>
                <a:cs typeface="Arial"/>
                <a:sym typeface="Arial"/>
              </a:rPr>
              <a:t>, then </a:t>
            </a:r>
            <a:r>
              <a:rPr b="1" i="1" lang="en-US" sz="2400" u="none" cap="none" strike="noStrike">
                <a:latin typeface="Arial"/>
                <a:ea typeface="Arial"/>
                <a:cs typeface="Arial"/>
                <a:sym typeface="Arial"/>
              </a:rPr>
              <a:t>c(A, a) = a</a:t>
            </a:r>
            <a:endParaRPr b="0" i="0" sz="2400" u="none" cap="none" strike="noStrike">
              <a:latin typeface="Arial"/>
              <a:ea typeface="Arial"/>
              <a:cs typeface="Arial"/>
              <a:sym typeface="Arial"/>
            </a:endParaRPr>
          </a:p>
          <a:p>
            <a:pPr indent="-287999" lvl="2" marL="1296000" marR="0" rtl="0" algn="l">
              <a:spcBef>
                <a:spcPts val="850"/>
              </a:spcBef>
              <a:spcAft>
                <a:spcPts val="0"/>
              </a:spcAft>
              <a:buClr>
                <a:srgbClr val="000000"/>
              </a:buClr>
              <a:buSzPts val="1800"/>
              <a:buFont typeface="Noto Sans Symbols"/>
              <a:buChar char="−"/>
            </a:pPr>
            <a:r>
              <a:rPr b="0" i="0" lang="en-US" sz="2400" u="none" cap="none" strike="noStrike">
                <a:latin typeface="Arial"/>
                <a:ea typeface="Arial"/>
                <a:cs typeface="Arial"/>
                <a:sym typeface="Arial"/>
              </a:rPr>
              <a:t>If the decision maker chooses </a:t>
            </a:r>
            <a:r>
              <a:rPr b="1" i="1" lang="en-US" sz="2400" u="none" cap="none" strike="noStrike">
                <a:latin typeface="Arial"/>
                <a:ea typeface="Arial"/>
                <a:cs typeface="Arial"/>
                <a:sym typeface="Arial"/>
              </a:rPr>
              <a:t>a</a:t>
            </a:r>
            <a:r>
              <a:rPr b="0" i="0" lang="en-US" sz="2400" u="none" cap="none" strike="noStrike">
                <a:latin typeface="Arial"/>
                <a:ea typeface="Arial"/>
                <a:cs typeface="Arial"/>
                <a:sym typeface="Arial"/>
              </a:rPr>
              <a:t> from a set </a:t>
            </a:r>
            <a:r>
              <a:rPr b="1" i="1" lang="en-US" sz="2400" u="none" cap="none" strike="noStrike">
                <a:latin typeface="Arial"/>
                <a:ea typeface="Arial"/>
                <a:cs typeface="Arial"/>
                <a:sym typeface="Arial"/>
              </a:rPr>
              <a:t>A</a:t>
            </a:r>
            <a:r>
              <a:rPr b="0" i="0" lang="en-US" sz="2400" u="none" cap="none" strike="noStrike">
                <a:latin typeface="Arial"/>
                <a:ea typeface="Arial"/>
                <a:cs typeface="Arial"/>
                <a:sym typeface="Arial"/>
              </a:rPr>
              <a:t> when </a:t>
            </a:r>
            <a:r>
              <a:rPr b="1" i="1" lang="en-US" sz="2400" u="none" cap="none" strike="noStrike">
                <a:latin typeface="Arial"/>
                <a:ea typeface="Arial"/>
                <a:cs typeface="Arial"/>
                <a:sym typeface="Arial"/>
              </a:rPr>
              <a:t>x ≠ a</a:t>
            </a:r>
            <a:r>
              <a:rPr b="0" i="0" lang="en-US" sz="2400" u="none" cap="none" strike="noStrike">
                <a:latin typeface="Arial"/>
                <a:ea typeface="Arial"/>
                <a:cs typeface="Arial"/>
                <a:sym typeface="Arial"/>
              </a:rPr>
              <a:t> is the default, he does not change his mind if </a:t>
            </a:r>
            <a:r>
              <a:rPr b="1" i="1" lang="en-US" sz="2400" u="none" cap="none" strike="noStrike">
                <a:latin typeface="Arial"/>
                <a:ea typeface="Arial"/>
                <a:cs typeface="Arial"/>
                <a:sym typeface="Arial"/>
              </a:rPr>
              <a:t>x</a:t>
            </a:r>
            <a:r>
              <a:rPr b="0" i="0" lang="en-US" sz="2400" u="none" cap="none" strike="noStrike">
                <a:latin typeface="Arial"/>
                <a:ea typeface="Arial"/>
                <a:cs typeface="Arial"/>
                <a:sym typeface="Arial"/>
              </a:rPr>
              <a:t> is replaced by </a:t>
            </a:r>
            <a:r>
              <a:rPr b="1" i="1" lang="en-US" sz="2400" u="none" cap="none" strike="noStrike">
                <a:latin typeface="Arial"/>
                <a:ea typeface="Arial"/>
                <a:cs typeface="Arial"/>
                <a:sym typeface="Arial"/>
              </a:rPr>
              <a:t>a</a:t>
            </a:r>
            <a:r>
              <a:rPr b="0" i="0" lang="en-US" sz="2400" u="none" cap="none" strike="noStrike">
                <a:latin typeface="Arial"/>
                <a:ea typeface="Arial"/>
                <a:cs typeface="Arial"/>
                <a:sym typeface="Arial"/>
              </a:rPr>
              <a:t> as the default alternative</a:t>
            </a:r>
            <a:endParaRPr b="0" i="0" sz="2400" u="none" cap="none" strike="noStrike">
              <a:latin typeface="Arial"/>
              <a:ea typeface="Arial"/>
              <a:cs typeface="Arial"/>
              <a:sym typeface="Arial"/>
            </a:endParaRPr>
          </a:p>
          <a:p>
            <a:pPr indent="-255419" lvl="1" marL="864000" marR="0" rtl="0" algn="l">
              <a:spcBef>
                <a:spcPts val="850"/>
              </a:spcBef>
              <a:spcAft>
                <a:spcPts val="0"/>
              </a:spcAft>
              <a:buClr>
                <a:srgbClr val="000000"/>
              </a:buClr>
              <a:buSzPts val="1080"/>
              <a:buFont typeface="Noto Sans Symbols"/>
              <a:buNone/>
            </a:pPr>
            <a:r>
              <a:t/>
            </a:r>
            <a:endParaRPr b="0" i="0" sz="2400" u="none" cap="none" strike="noStrike">
              <a:latin typeface="Arial"/>
              <a:ea typeface="Arial"/>
              <a:cs typeface="Arial"/>
              <a:sym typeface="Arial"/>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156"/>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Modeling Choice Procedures</a:t>
            </a:r>
            <a:endParaRPr b="0" sz="4400" strike="noStrike">
              <a:solidFill>
                <a:srgbClr val="000099"/>
              </a:solidFill>
              <a:latin typeface="Arial"/>
              <a:ea typeface="Arial"/>
              <a:cs typeface="Arial"/>
              <a:sym typeface="Arial"/>
            </a:endParaRPr>
          </a:p>
        </p:txBody>
      </p:sp>
      <p:sp>
        <p:nvSpPr>
          <p:cNvPr id="1107" name="Google Shape;1107;p156"/>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A </a:t>
            </a:r>
            <a:r>
              <a:rPr b="1" i="1" lang="en-US" sz="3200" strike="noStrike">
                <a:latin typeface="Arial"/>
                <a:ea typeface="Arial"/>
                <a:cs typeface="Arial"/>
                <a:sym typeface="Arial"/>
              </a:rPr>
              <a:t>default bias</a:t>
            </a:r>
            <a:endParaRPr b="0" sz="3200" strike="noStrike">
              <a:latin typeface="Arial"/>
              <a:ea typeface="Arial"/>
              <a:cs typeface="Arial"/>
              <a:sym typeface="Arial"/>
            </a:endParaRPr>
          </a:p>
          <a:p>
            <a:pPr indent="-324000" lvl="1" marL="864000" marR="0" rtl="0" algn="l">
              <a:spcBef>
                <a:spcPts val="1417"/>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Proposition:</a:t>
            </a:r>
            <a:endParaRPr b="0" i="0" sz="2800" u="none" cap="none" strike="noStrike">
              <a:latin typeface="Arial"/>
              <a:ea typeface="Arial"/>
              <a:cs typeface="Arial"/>
              <a:sym typeface="Arial"/>
            </a:endParaRPr>
          </a:p>
          <a:p>
            <a:pPr indent="-287999" lvl="2" marL="1296000" marR="0" rtl="0" algn="l">
              <a:spcBef>
                <a:spcPts val="1134"/>
              </a:spcBef>
              <a:spcAft>
                <a:spcPts val="0"/>
              </a:spcAft>
              <a:buClr>
                <a:srgbClr val="000000"/>
              </a:buClr>
              <a:buSzPts val="1800"/>
              <a:buFont typeface="Noto Sans Symbols"/>
              <a:buChar char="−"/>
            </a:pPr>
            <a:r>
              <a:rPr b="0" i="0" lang="en-US" sz="2400" u="none" cap="none" strike="noStrike">
                <a:latin typeface="Arial"/>
                <a:ea typeface="Arial"/>
                <a:cs typeface="Arial"/>
                <a:sym typeface="Arial"/>
              </a:rPr>
              <a:t>An extended choice function </a:t>
            </a:r>
            <a:r>
              <a:rPr b="1" i="1" lang="en-US" sz="2400" u="none" cap="none" strike="noStrike">
                <a:latin typeface="Arial"/>
                <a:ea typeface="Arial"/>
                <a:cs typeface="Arial"/>
                <a:sym typeface="Arial"/>
              </a:rPr>
              <a:t>c</a:t>
            </a:r>
            <a:r>
              <a:rPr b="0" i="0" lang="en-US" sz="2400" u="none" cap="none" strike="noStrike">
                <a:latin typeface="Arial"/>
                <a:ea typeface="Arial"/>
                <a:cs typeface="Arial"/>
                <a:sym typeface="Arial"/>
              </a:rPr>
              <a:t> satisfies </a:t>
            </a:r>
            <a:r>
              <a:rPr b="1" i="1" lang="en-US" sz="2400" u="none" cap="none" strike="noStrike">
                <a:latin typeface="Arial"/>
                <a:ea typeface="Arial"/>
                <a:cs typeface="Arial"/>
                <a:sym typeface="Arial"/>
              </a:rPr>
              <a:t>WA</a:t>
            </a:r>
            <a:r>
              <a:rPr b="0" i="0" lang="en-US" sz="2400" u="none" cap="none" strike="noStrike">
                <a:latin typeface="Arial"/>
                <a:ea typeface="Arial"/>
                <a:cs typeface="Arial"/>
                <a:sym typeface="Arial"/>
              </a:rPr>
              <a:t> and </a:t>
            </a:r>
            <a:r>
              <a:rPr b="1" i="1" lang="en-US" sz="2400" u="none" cap="none" strike="noStrike">
                <a:latin typeface="Arial"/>
                <a:ea typeface="Arial"/>
                <a:cs typeface="Arial"/>
                <a:sym typeface="Arial"/>
              </a:rPr>
              <a:t>DT</a:t>
            </a:r>
            <a:r>
              <a:rPr b="0" i="0" lang="en-US" sz="2400" u="none" cap="none" strike="noStrike">
                <a:latin typeface="Arial"/>
                <a:ea typeface="Arial"/>
                <a:cs typeface="Arial"/>
                <a:sym typeface="Arial"/>
              </a:rPr>
              <a:t> if and only if it is a default-bias procedure (</a:t>
            </a:r>
            <a:r>
              <a:rPr b="1" i="1" lang="en-US" sz="2400" u="none" cap="none" strike="noStrike">
                <a:latin typeface="Arial"/>
                <a:ea typeface="Arial"/>
                <a:cs typeface="Arial"/>
                <a:sym typeface="Arial"/>
              </a:rPr>
              <a:t>DBP</a:t>
            </a:r>
            <a:r>
              <a:rPr b="1" baseline="-25000" i="1" lang="en-US" sz="2400" u="none" cap="none" strike="noStrike">
                <a:latin typeface="Arial"/>
                <a:ea typeface="Arial"/>
                <a:cs typeface="Arial"/>
                <a:sym typeface="Arial"/>
              </a:rPr>
              <a:t>u,β</a:t>
            </a:r>
            <a:r>
              <a:rPr b="0" i="0" lang="en-US" sz="2400" u="none" cap="none" strike="noStrike">
                <a:latin typeface="Arial"/>
                <a:ea typeface="Arial"/>
                <a:cs typeface="Arial"/>
                <a:sym typeface="Arial"/>
              </a:rPr>
              <a:t>)</a:t>
            </a:r>
            <a:endParaRPr b="0" i="0" sz="2400" u="none" cap="none" strike="noStrike">
              <a:latin typeface="Arial"/>
              <a:ea typeface="Arial"/>
              <a:cs typeface="Arial"/>
              <a:sym typeface="Arial"/>
            </a:endParaRPr>
          </a:p>
          <a:p>
            <a:pPr indent="-287999" lvl="2" marL="1296000" marR="0" rtl="0" algn="l">
              <a:spcBef>
                <a:spcPts val="850"/>
              </a:spcBef>
              <a:spcAft>
                <a:spcPts val="0"/>
              </a:spcAft>
              <a:buClr>
                <a:srgbClr val="000000"/>
              </a:buClr>
              <a:buSzPts val="1800"/>
              <a:buFont typeface="Noto Sans Symbols"/>
              <a:buChar char="−"/>
            </a:pPr>
            <a:r>
              <a:rPr b="0" i="0" lang="en-US" sz="2400" u="none" cap="none" strike="noStrike">
                <a:latin typeface="Arial"/>
                <a:ea typeface="Arial"/>
                <a:cs typeface="Arial"/>
                <a:sym typeface="Arial"/>
              </a:rPr>
              <a:t>Proof in the book</a:t>
            </a:r>
            <a:endParaRPr b="0" i="0" sz="2400" u="none" cap="none" strike="noStrike">
              <a:latin typeface="Arial"/>
              <a:ea typeface="Arial"/>
              <a:cs typeface="Arial"/>
              <a:sym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11" name="Shape 1111"/>
        <p:cNvGrpSpPr/>
        <p:nvPr/>
      </p:nvGrpSpPr>
      <p:grpSpPr>
        <a:xfrm>
          <a:off x="0" y="0"/>
          <a:ext cx="0" cy="0"/>
          <a:chOff x="0" y="0"/>
          <a:chExt cx="0" cy="0"/>
        </a:xfrm>
      </p:grpSpPr>
      <p:sp>
        <p:nvSpPr>
          <p:cNvPr id="1112" name="Google Shape;1112;p157"/>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Problem</a:t>
            </a:r>
            <a:endParaRPr b="0" sz="4400" strike="noStrike">
              <a:solidFill>
                <a:srgbClr val="000099"/>
              </a:solidFill>
              <a:latin typeface="Arial"/>
              <a:ea typeface="Arial"/>
              <a:cs typeface="Arial"/>
              <a:sym typeface="Arial"/>
            </a:endParaRPr>
          </a:p>
        </p:txBody>
      </p:sp>
      <p:sp>
        <p:nvSpPr>
          <p:cNvPr id="1113" name="Google Shape;1113;p157"/>
          <p:cNvSpPr txBox="1"/>
          <p:nvPr/>
        </p:nvSpPr>
        <p:spPr>
          <a:xfrm>
            <a:off x="504000" y="1769040"/>
            <a:ext cx="9071640" cy="532332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080"/>
              <a:buFont typeface="Noto Sans Symbols"/>
              <a:buChar char="●"/>
            </a:pPr>
            <a:r>
              <a:rPr b="0" lang="en-US" sz="2400" strike="noStrike">
                <a:latin typeface="Arial"/>
                <a:ea typeface="Arial"/>
                <a:cs typeface="Arial"/>
                <a:sym typeface="Arial"/>
              </a:rPr>
              <a:t>Consider the following choice procedure: a decision maker has a strict ordering </a:t>
            </a:r>
            <a:r>
              <a:rPr b="1" i="1" lang="en-US" sz="2400" strike="noStrike">
                <a:latin typeface="Arial"/>
                <a:ea typeface="Arial"/>
                <a:cs typeface="Arial"/>
                <a:sym typeface="Arial"/>
              </a:rPr>
              <a:t>≿</a:t>
            </a:r>
            <a:r>
              <a:rPr b="0" lang="en-US" sz="2400" strike="noStrike">
                <a:latin typeface="Arial"/>
                <a:ea typeface="Arial"/>
                <a:cs typeface="Arial"/>
                <a:sym typeface="Arial"/>
              </a:rPr>
              <a:t> over the set </a:t>
            </a:r>
            <a:r>
              <a:rPr b="1" i="1" lang="en-US" sz="2400" strike="noStrike">
                <a:latin typeface="Arial"/>
                <a:ea typeface="Arial"/>
                <a:cs typeface="Arial"/>
                <a:sym typeface="Arial"/>
              </a:rPr>
              <a:t>X</a:t>
            </a:r>
            <a:r>
              <a:rPr b="0" lang="en-US" sz="2400" strike="noStrike">
                <a:latin typeface="Arial"/>
                <a:ea typeface="Arial"/>
                <a:cs typeface="Arial"/>
                <a:sym typeface="Arial"/>
              </a:rPr>
              <a:t> and assigns to each </a:t>
            </a:r>
            <a:r>
              <a:rPr b="1" i="1" lang="en-US" sz="2400" strike="noStrike">
                <a:latin typeface="Arial"/>
                <a:ea typeface="Arial"/>
                <a:cs typeface="Arial"/>
                <a:sym typeface="Arial"/>
              </a:rPr>
              <a:t>x</a:t>
            </a:r>
            <a:r>
              <a:rPr b="0" lang="en-US" sz="2400" strike="noStrike">
                <a:latin typeface="Arial"/>
                <a:ea typeface="Arial"/>
                <a:cs typeface="Arial"/>
                <a:sym typeface="Arial"/>
              </a:rPr>
              <a:t> </a:t>
            </a:r>
            <a:r>
              <a:rPr b="1" i="1" lang="en-US" sz="2400" strike="noStrike">
                <a:latin typeface="Arial"/>
                <a:ea typeface="Arial"/>
                <a:cs typeface="Arial"/>
                <a:sym typeface="Arial"/>
              </a:rPr>
              <a:t>∈ X</a:t>
            </a:r>
            <a:r>
              <a:rPr b="0" lang="en-US" sz="2400" strike="noStrike">
                <a:latin typeface="Arial"/>
                <a:ea typeface="Arial"/>
                <a:cs typeface="Arial"/>
                <a:sym typeface="Arial"/>
              </a:rPr>
              <a:t> a natural number </a:t>
            </a:r>
            <a:r>
              <a:rPr b="1" i="1" lang="en-US" sz="2400" strike="noStrike">
                <a:latin typeface="Arial"/>
                <a:ea typeface="Arial"/>
                <a:cs typeface="Arial"/>
                <a:sym typeface="Arial"/>
              </a:rPr>
              <a:t>class(x)</a:t>
            </a:r>
            <a:r>
              <a:rPr b="0" lang="en-US" sz="2400" strike="noStrike">
                <a:latin typeface="Arial"/>
                <a:ea typeface="Arial"/>
                <a:cs typeface="Arial"/>
                <a:sym typeface="Arial"/>
              </a:rPr>
              <a:t> to be interpreted as the “class” of </a:t>
            </a:r>
            <a:r>
              <a:rPr b="1" i="1" lang="en-US" sz="2400" strike="noStrike">
                <a:latin typeface="Arial"/>
                <a:ea typeface="Arial"/>
                <a:cs typeface="Arial"/>
                <a:sym typeface="Arial"/>
              </a:rPr>
              <a:t>x</a:t>
            </a:r>
            <a:r>
              <a:rPr b="0" lang="en-US" sz="2400" strike="noStrike">
                <a:latin typeface="Arial"/>
                <a:ea typeface="Arial"/>
                <a:cs typeface="Arial"/>
                <a:sym typeface="Arial"/>
              </a:rPr>
              <a:t>.</a:t>
            </a:r>
            <a:endParaRPr b="0" sz="2400" strike="noStrike">
              <a:latin typeface="Arial"/>
              <a:ea typeface="Arial"/>
              <a:cs typeface="Arial"/>
              <a:sym typeface="Arial"/>
            </a:endParaRPr>
          </a:p>
          <a:p>
            <a:pPr indent="-324000" lvl="0" marL="432000" marR="0" rtl="0" algn="l">
              <a:spcBef>
                <a:spcPts val="1417"/>
              </a:spcBef>
              <a:spcAft>
                <a:spcPts val="0"/>
              </a:spcAft>
              <a:buClr>
                <a:srgbClr val="000000"/>
              </a:buClr>
              <a:buSzPts val="1080"/>
              <a:buFont typeface="Noto Sans Symbols"/>
              <a:buChar char="●"/>
            </a:pPr>
            <a:r>
              <a:rPr b="0" lang="en-US" sz="2400" strike="noStrike">
                <a:latin typeface="Arial"/>
                <a:ea typeface="Arial"/>
                <a:cs typeface="Arial"/>
                <a:sym typeface="Arial"/>
              </a:rPr>
              <a:t>Given a choice problem </a:t>
            </a:r>
            <a:r>
              <a:rPr b="1" i="1" lang="en-US" sz="2400" strike="noStrike">
                <a:latin typeface="Arial"/>
                <a:ea typeface="Arial"/>
                <a:cs typeface="Arial"/>
                <a:sym typeface="Arial"/>
              </a:rPr>
              <a:t>A</a:t>
            </a:r>
            <a:r>
              <a:rPr b="0" lang="en-US" sz="2400" strike="noStrike">
                <a:latin typeface="Arial"/>
                <a:ea typeface="Arial"/>
                <a:cs typeface="Arial"/>
                <a:sym typeface="Arial"/>
              </a:rPr>
              <a:t>, he chooses the best element in </a:t>
            </a:r>
            <a:r>
              <a:rPr b="1" i="1" lang="en-US" sz="2400" strike="noStrike">
                <a:latin typeface="Arial"/>
                <a:ea typeface="Arial"/>
                <a:cs typeface="Arial"/>
                <a:sym typeface="Arial"/>
              </a:rPr>
              <a:t>A</a:t>
            </a:r>
            <a:r>
              <a:rPr b="0" lang="en-US" sz="2400" strike="noStrike">
                <a:latin typeface="Arial"/>
                <a:ea typeface="Arial"/>
                <a:cs typeface="Arial"/>
                <a:sym typeface="Arial"/>
              </a:rPr>
              <a:t> from those belonging to the most common class in </a:t>
            </a:r>
            <a:r>
              <a:rPr b="1" i="1" lang="en-US" sz="2400" strike="noStrike">
                <a:latin typeface="Arial"/>
                <a:ea typeface="Arial"/>
                <a:cs typeface="Arial"/>
                <a:sym typeface="Arial"/>
              </a:rPr>
              <a:t>A</a:t>
            </a:r>
            <a:r>
              <a:rPr b="0" lang="en-US" sz="2400" strike="noStrike">
                <a:latin typeface="Arial"/>
                <a:ea typeface="Arial"/>
                <a:cs typeface="Arial"/>
                <a:sym typeface="Arial"/>
              </a:rPr>
              <a:t> (i.e., the class that appears in </a:t>
            </a:r>
            <a:r>
              <a:rPr b="1" i="1" lang="en-US" sz="2400" strike="noStrike">
                <a:latin typeface="Arial"/>
                <a:ea typeface="Arial"/>
                <a:cs typeface="Arial"/>
                <a:sym typeface="Arial"/>
              </a:rPr>
              <a:t>A</a:t>
            </a:r>
            <a:r>
              <a:rPr b="0" lang="en-US" sz="2400" strike="noStrike">
                <a:latin typeface="Arial"/>
                <a:ea typeface="Arial"/>
                <a:cs typeface="Arial"/>
                <a:sym typeface="Arial"/>
              </a:rPr>
              <a:t> most often). If there is more than one most common class, he picks the best element from the members of </a:t>
            </a:r>
            <a:r>
              <a:rPr b="1" i="1" lang="en-US" sz="2400" strike="noStrike">
                <a:latin typeface="Arial"/>
                <a:ea typeface="Arial"/>
                <a:cs typeface="Arial"/>
                <a:sym typeface="Arial"/>
              </a:rPr>
              <a:t>A</a:t>
            </a:r>
            <a:r>
              <a:rPr b="0" lang="en-US" sz="2400" strike="noStrike">
                <a:latin typeface="Arial"/>
                <a:ea typeface="Arial"/>
                <a:cs typeface="Arial"/>
                <a:sym typeface="Arial"/>
              </a:rPr>
              <a:t> that belong to a most common class with the highest class number.</a:t>
            </a:r>
            <a:endParaRPr b="0" sz="2400" strike="noStrike">
              <a:latin typeface="Arial"/>
              <a:ea typeface="Arial"/>
              <a:cs typeface="Arial"/>
              <a:sym typeface="Arial"/>
            </a:endParaRPr>
          </a:p>
          <a:p>
            <a:pPr indent="-324000" lvl="0" marL="432000" marR="0" rtl="0" algn="l">
              <a:spcBef>
                <a:spcPts val="1417"/>
              </a:spcBef>
              <a:spcAft>
                <a:spcPts val="0"/>
              </a:spcAft>
              <a:buClr>
                <a:srgbClr val="000000"/>
              </a:buClr>
              <a:buSzPts val="1080"/>
              <a:buFont typeface="Noto Sans Symbols"/>
              <a:buChar char="●"/>
            </a:pPr>
            <a:r>
              <a:rPr b="0" lang="en-US" sz="2400" strike="noStrike">
                <a:latin typeface="Arial"/>
                <a:ea typeface="Arial"/>
                <a:cs typeface="Arial"/>
                <a:sym typeface="Arial"/>
              </a:rPr>
              <a:t>a. Is this procedure consistent with the “rational man” paradigm?</a:t>
            </a:r>
            <a:endParaRPr b="0" sz="2400" strike="noStrike">
              <a:latin typeface="Arial"/>
              <a:ea typeface="Arial"/>
              <a:cs typeface="Arial"/>
              <a:sym typeface="Arial"/>
            </a:endParaRPr>
          </a:p>
          <a:p>
            <a:pPr indent="-324000" lvl="0" marL="432000" marR="0" rtl="0" algn="l">
              <a:spcBef>
                <a:spcPts val="1417"/>
              </a:spcBef>
              <a:spcAft>
                <a:spcPts val="0"/>
              </a:spcAft>
              <a:buClr>
                <a:srgbClr val="000000"/>
              </a:buClr>
              <a:buSzPts val="1080"/>
              <a:buFont typeface="Noto Sans Symbols"/>
              <a:buChar char="●"/>
            </a:pPr>
            <a:r>
              <a:rPr b="0" lang="en-US" sz="2400" strike="noStrike">
                <a:latin typeface="Arial"/>
                <a:ea typeface="Arial"/>
                <a:cs typeface="Arial"/>
                <a:sym typeface="Arial"/>
              </a:rPr>
              <a:t>b. Define the relation: xPy if x is chosen from {x, y}. Show that the </a:t>
            </a:r>
            <a:r>
              <a:rPr b="0" lang="en-US" sz="2200" strike="noStrike">
                <a:latin typeface="Arial"/>
                <a:ea typeface="Arial"/>
                <a:cs typeface="Arial"/>
                <a:sym typeface="Arial"/>
              </a:rPr>
              <a:t>relation P is a strict ordering (complete, asymmetric, and transitive)</a:t>
            </a:r>
            <a:endParaRPr b="0" sz="2200" strike="noStrike">
              <a:latin typeface="Arial"/>
              <a:ea typeface="Arial"/>
              <a:cs typeface="Arial"/>
              <a:sym typeface="A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17" name="Shape 1117"/>
        <p:cNvGrpSpPr/>
        <p:nvPr/>
      </p:nvGrpSpPr>
      <p:grpSpPr>
        <a:xfrm>
          <a:off x="0" y="0"/>
          <a:ext cx="0" cy="0"/>
          <a:chOff x="0" y="0"/>
          <a:chExt cx="0" cy="0"/>
        </a:xfrm>
      </p:grpSpPr>
      <p:sp>
        <p:nvSpPr>
          <p:cNvPr id="1118" name="Google Shape;1118;p158"/>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Problem</a:t>
            </a:r>
            <a:endParaRPr b="0" sz="4400" strike="noStrike">
              <a:solidFill>
                <a:srgbClr val="000099"/>
              </a:solidFill>
              <a:latin typeface="Arial"/>
              <a:ea typeface="Arial"/>
              <a:cs typeface="Arial"/>
              <a:sym typeface="Arial"/>
            </a:endParaRPr>
          </a:p>
        </p:txBody>
      </p:sp>
      <p:sp>
        <p:nvSpPr>
          <p:cNvPr id="1119" name="Google Shape;1119;p158"/>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080"/>
              <a:buFont typeface="Noto Sans Symbols"/>
              <a:buChar char="●"/>
            </a:pPr>
            <a:r>
              <a:rPr b="0" lang="en-US" sz="2400" strike="noStrike">
                <a:latin typeface="Arial"/>
                <a:ea typeface="Arial"/>
                <a:cs typeface="Arial"/>
                <a:sym typeface="Arial"/>
              </a:rPr>
              <a:t>a. Is this procedure consistent with the “rational man” paradigm?</a:t>
            </a:r>
            <a:endParaRPr b="0" sz="2400" strike="noStrike">
              <a:latin typeface="Arial"/>
              <a:ea typeface="Arial"/>
              <a:cs typeface="Arial"/>
              <a:sym typeface="Arial"/>
            </a:endParaRPr>
          </a:p>
          <a:p>
            <a:pPr indent="-324000" lvl="0" marL="432000" marR="0" rtl="0" algn="l">
              <a:spcBef>
                <a:spcPts val="1417"/>
              </a:spcBef>
              <a:spcAft>
                <a:spcPts val="0"/>
              </a:spcAft>
              <a:buClr>
                <a:srgbClr val="000000"/>
              </a:buClr>
              <a:buSzPts val="1170"/>
              <a:buFont typeface="Noto Sans Symbols"/>
              <a:buChar char="●"/>
            </a:pPr>
            <a:r>
              <a:rPr b="0" lang="en-US" sz="2600" strike="noStrike">
                <a:latin typeface="Arial"/>
                <a:ea typeface="Arial"/>
                <a:cs typeface="Arial"/>
                <a:sym typeface="Arial"/>
              </a:rPr>
              <a:t>No. Let a ≻ b ≻ c ≻ d ≻ e, class(a) = class(b) = class(c) = 1 and class(d) = class(e) =2</a:t>
            </a:r>
            <a:endParaRPr b="0" sz="2600" strike="noStrike">
              <a:latin typeface="Arial"/>
              <a:ea typeface="Arial"/>
              <a:cs typeface="Arial"/>
              <a:sym typeface="Arial"/>
            </a:endParaRPr>
          </a:p>
          <a:p>
            <a:pPr indent="-324000" lvl="0" marL="432000" marR="0" rtl="0" algn="l">
              <a:spcBef>
                <a:spcPts val="1417"/>
              </a:spcBef>
              <a:spcAft>
                <a:spcPts val="0"/>
              </a:spcAft>
              <a:buClr>
                <a:srgbClr val="000000"/>
              </a:buClr>
              <a:buSzPts val="1170"/>
              <a:buFont typeface="Noto Sans Symbols"/>
              <a:buChar char="●"/>
            </a:pPr>
            <a:r>
              <a:rPr b="0" lang="en-US" sz="2600" strike="noStrike">
                <a:latin typeface="Arial"/>
                <a:ea typeface="Arial"/>
                <a:cs typeface="Arial"/>
                <a:sym typeface="Arial"/>
              </a:rPr>
              <a:t>C{a, b, c, d, e} = a, but C{a, d, e} = d, thus violating </a:t>
            </a:r>
            <a:r>
              <a:rPr b="1" lang="en-US" sz="2600" strike="noStrike">
                <a:latin typeface="Arial"/>
                <a:ea typeface="Arial"/>
                <a:cs typeface="Arial"/>
                <a:sym typeface="Arial"/>
              </a:rPr>
              <a:t>α</a:t>
            </a:r>
            <a:endParaRPr b="0" sz="2600" strike="noStrike">
              <a:latin typeface="Arial"/>
              <a:ea typeface="Arial"/>
              <a:cs typeface="Arial"/>
              <a:sym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23" name="Shape 1123"/>
        <p:cNvGrpSpPr/>
        <p:nvPr/>
      </p:nvGrpSpPr>
      <p:grpSpPr>
        <a:xfrm>
          <a:off x="0" y="0"/>
          <a:ext cx="0" cy="0"/>
          <a:chOff x="0" y="0"/>
          <a:chExt cx="0" cy="0"/>
        </a:xfrm>
      </p:grpSpPr>
      <p:sp>
        <p:nvSpPr>
          <p:cNvPr id="1124" name="Google Shape;1124;p159"/>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Problem</a:t>
            </a:r>
            <a:endParaRPr b="0" sz="4400" strike="noStrike">
              <a:solidFill>
                <a:srgbClr val="000099"/>
              </a:solidFill>
              <a:latin typeface="Arial"/>
              <a:ea typeface="Arial"/>
              <a:cs typeface="Arial"/>
              <a:sym typeface="Arial"/>
            </a:endParaRPr>
          </a:p>
        </p:txBody>
      </p:sp>
      <p:sp>
        <p:nvSpPr>
          <p:cNvPr id="1125" name="Google Shape;1125;p159"/>
          <p:cNvSpPr txBox="1"/>
          <p:nvPr/>
        </p:nvSpPr>
        <p:spPr>
          <a:xfrm>
            <a:off x="504000" y="1769040"/>
            <a:ext cx="9071640" cy="455256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080"/>
              <a:buFont typeface="Noto Sans Symbols"/>
              <a:buChar char="●"/>
            </a:pPr>
            <a:r>
              <a:rPr b="0" lang="en-US" sz="2400" strike="noStrike">
                <a:latin typeface="Arial"/>
                <a:ea typeface="Arial"/>
                <a:cs typeface="Arial"/>
                <a:sym typeface="Arial"/>
              </a:rPr>
              <a:t>b. Define the relation: </a:t>
            </a:r>
            <a:r>
              <a:rPr b="1" i="1" lang="en-US" sz="2400" strike="noStrike">
                <a:latin typeface="Arial"/>
                <a:ea typeface="Arial"/>
                <a:cs typeface="Arial"/>
                <a:sym typeface="Arial"/>
              </a:rPr>
              <a:t>xPy</a:t>
            </a:r>
            <a:r>
              <a:rPr b="0" lang="en-US" sz="2400" strike="noStrike">
                <a:latin typeface="Arial"/>
                <a:ea typeface="Arial"/>
                <a:cs typeface="Arial"/>
                <a:sym typeface="Arial"/>
              </a:rPr>
              <a:t> if </a:t>
            </a:r>
            <a:r>
              <a:rPr b="1" i="1" lang="en-US" sz="2400" strike="noStrike">
                <a:latin typeface="Arial"/>
                <a:ea typeface="Arial"/>
                <a:cs typeface="Arial"/>
                <a:sym typeface="Arial"/>
              </a:rPr>
              <a:t>x</a:t>
            </a:r>
            <a:r>
              <a:rPr b="0" lang="en-US" sz="2400" strike="noStrike">
                <a:latin typeface="Arial"/>
                <a:ea typeface="Arial"/>
                <a:cs typeface="Arial"/>
                <a:sym typeface="Arial"/>
              </a:rPr>
              <a:t> is chosen from </a:t>
            </a:r>
            <a:r>
              <a:rPr b="1" i="1" lang="en-US" sz="2400" strike="noStrike">
                <a:latin typeface="Arial"/>
                <a:ea typeface="Arial"/>
                <a:cs typeface="Arial"/>
                <a:sym typeface="Arial"/>
              </a:rPr>
              <a:t>{x, y}</a:t>
            </a:r>
            <a:r>
              <a:rPr b="0" lang="en-US" sz="2400" strike="noStrike">
                <a:latin typeface="Arial"/>
                <a:ea typeface="Arial"/>
                <a:cs typeface="Arial"/>
                <a:sym typeface="Arial"/>
              </a:rPr>
              <a:t>. Show that the </a:t>
            </a:r>
            <a:r>
              <a:rPr b="0" lang="en-US" sz="2200" strike="noStrike">
                <a:latin typeface="Arial"/>
                <a:ea typeface="Arial"/>
                <a:cs typeface="Arial"/>
                <a:sym typeface="Arial"/>
              </a:rPr>
              <a:t>relation </a:t>
            </a:r>
            <a:r>
              <a:rPr b="1" i="1" lang="en-US" sz="2200" strike="noStrike">
                <a:latin typeface="Arial"/>
                <a:ea typeface="Arial"/>
                <a:cs typeface="Arial"/>
                <a:sym typeface="Arial"/>
              </a:rPr>
              <a:t>P</a:t>
            </a:r>
            <a:r>
              <a:rPr b="0" lang="en-US" sz="2200" strike="noStrike">
                <a:latin typeface="Arial"/>
                <a:ea typeface="Arial"/>
                <a:cs typeface="Arial"/>
                <a:sym typeface="Arial"/>
              </a:rPr>
              <a:t> is a strict ordering (complete, asymmetric, and transitive)</a:t>
            </a:r>
            <a:endParaRPr b="0" sz="2200" strike="noStrike">
              <a:latin typeface="Arial"/>
              <a:ea typeface="Arial"/>
              <a:cs typeface="Arial"/>
              <a:sym typeface="Arial"/>
            </a:endParaRPr>
          </a:p>
          <a:p>
            <a:pPr indent="-324000" lvl="0" marL="432000" marR="0" rtl="0" algn="l">
              <a:spcBef>
                <a:spcPts val="1417"/>
              </a:spcBef>
              <a:spcAft>
                <a:spcPts val="0"/>
              </a:spcAft>
              <a:buClr>
                <a:srgbClr val="000000"/>
              </a:buClr>
              <a:buSzPts val="1170"/>
              <a:buFont typeface="Noto Sans Symbols"/>
              <a:buChar char="●"/>
            </a:pPr>
            <a:r>
              <a:rPr b="0" lang="en-US" sz="2600" strike="noStrike">
                <a:latin typeface="Arial"/>
                <a:ea typeface="Arial"/>
                <a:cs typeface="Arial"/>
                <a:sym typeface="Arial"/>
              </a:rPr>
              <a:t>By definition, </a:t>
            </a:r>
            <a:r>
              <a:rPr b="1" i="1" lang="en-US" sz="2600" strike="noStrike">
                <a:latin typeface="Arial"/>
                <a:ea typeface="Arial"/>
                <a:cs typeface="Arial"/>
                <a:sym typeface="Arial"/>
              </a:rPr>
              <a:t>P</a:t>
            </a:r>
            <a:r>
              <a:rPr b="0" lang="en-US" sz="2600" strike="noStrike">
                <a:latin typeface="Arial"/>
                <a:ea typeface="Arial"/>
                <a:cs typeface="Arial"/>
                <a:sym typeface="Arial"/>
              </a:rPr>
              <a:t> is complete and asymmetric. We will see that it is also transitive. That is, if </a:t>
            </a:r>
            <a:r>
              <a:rPr b="1" i="1" lang="en-US" sz="2600" strike="noStrike">
                <a:latin typeface="Arial"/>
                <a:ea typeface="Arial"/>
                <a:cs typeface="Arial"/>
                <a:sym typeface="Arial"/>
              </a:rPr>
              <a:t>xPy</a:t>
            </a:r>
            <a:r>
              <a:rPr b="0" lang="en-US" sz="2600" strike="noStrike">
                <a:latin typeface="Arial"/>
                <a:ea typeface="Arial"/>
                <a:cs typeface="Arial"/>
                <a:sym typeface="Arial"/>
              </a:rPr>
              <a:t> and </a:t>
            </a:r>
            <a:r>
              <a:rPr b="1" i="1" lang="en-US" sz="2600" strike="noStrike">
                <a:latin typeface="Arial"/>
                <a:ea typeface="Arial"/>
                <a:cs typeface="Arial"/>
                <a:sym typeface="Arial"/>
              </a:rPr>
              <a:t>yPz</a:t>
            </a:r>
            <a:r>
              <a:rPr b="0" lang="en-US" sz="2600" strike="noStrike">
                <a:latin typeface="Arial"/>
                <a:ea typeface="Arial"/>
                <a:cs typeface="Arial"/>
                <a:sym typeface="Arial"/>
              </a:rPr>
              <a:t>, then </a:t>
            </a:r>
            <a:r>
              <a:rPr b="1" i="1" lang="en-US" sz="2600" strike="noStrike">
                <a:latin typeface="Arial"/>
                <a:ea typeface="Arial"/>
                <a:cs typeface="Arial"/>
                <a:sym typeface="Arial"/>
              </a:rPr>
              <a:t>xPz</a:t>
            </a:r>
            <a:endParaRPr b="0" sz="2600" strike="noStrike">
              <a:latin typeface="Arial"/>
              <a:ea typeface="Arial"/>
              <a:cs typeface="Arial"/>
              <a:sym typeface="Arial"/>
            </a:endParaRPr>
          </a:p>
          <a:p>
            <a:pPr indent="-324000" lvl="0" marL="432000" marR="0" rtl="0" algn="l">
              <a:spcBef>
                <a:spcPts val="1417"/>
              </a:spcBef>
              <a:spcAft>
                <a:spcPts val="0"/>
              </a:spcAft>
              <a:buClr>
                <a:srgbClr val="000000"/>
              </a:buClr>
              <a:buSzPts val="1170"/>
              <a:buFont typeface="Noto Sans Symbols"/>
              <a:buChar char="●"/>
            </a:pPr>
            <a:r>
              <a:rPr b="0" lang="en-US" sz="2600" strike="noStrike">
                <a:latin typeface="Arial"/>
                <a:ea typeface="Arial"/>
                <a:cs typeface="Arial"/>
                <a:sym typeface="Arial"/>
              </a:rPr>
              <a:t>If </a:t>
            </a:r>
            <a:r>
              <a:rPr b="1" i="1" lang="en-US" sz="2600" strike="noStrike">
                <a:latin typeface="Arial"/>
                <a:ea typeface="Arial"/>
                <a:cs typeface="Arial"/>
                <a:sym typeface="Arial"/>
              </a:rPr>
              <a:t>xPy</a:t>
            </a:r>
            <a:r>
              <a:rPr b="0" lang="en-US" sz="2600" strike="noStrike">
                <a:latin typeface="Arial"/>
                <a:ea typeface="Arial"/>
                <a:cs typeface="Arial"/>
                <a:sym typeface="Arial"/>
              </a:rPr>
              <a:t> and </a:t>
            </a:r>
            <a:r>
              <a:rPr b="1" i="1" lang="en-US" sz="2600" strike="noStrike">
                <a:latin typeface="Arial"/>
                <a:ea typeface="Arial"/>
                <a:cs typeface="Arial"/>
                <a:sym typeface="Arial"/>
              </a:rPr>
              <a:t>yPz</a:t>
            </a:r>
            <a:r>
              <a:rPr b="0" lang="en-US" sz="2600" strike="noStrike">
                <a:latin typeface="Arial"/>
                <a:ea typeface="Arial"/>
                <a:cs typeface="Arial"/>
                <a:sym typeface="Arial"/>
              </a:rPr>
              <a:t>, then [</a:t>
            </a:r>
            <a:r>
              <a:rPr b="1" i="1" lang="en-US" sz="2600" strike="noStrike">
                <a:latin typeface="Arial"/>
                <a:ea typeface="Arial"/>
                <a:cs typeface="Arial"/>
                <a:sym typeface="Arial"/>
              </a:rPr>
              <a:t>class(x) &gt; class(y)</a:t>
            </a:r>
            <a:r>
              <a:rPr b="0" lang="en-US" sz="2600" strike="noStrike">
                <a:latin typeface="Arial"/>
                <a:ea typeface="Arial"/>
                <a:cs typeface="Arial"/>
                <a:sym typeface="Arial"/>
              </a:rPr>
              <a:t> or </a:t>
            </a:r>
            <a:r>
              <a:rPr b="1" i="1" lang="en-US" sz="2600" strike="noStrike">
                <a:latin typeface="Arial"/>
                <a:ea typeface="Arial"/>
                <a:cs typeface="Arial"/>
                <a:sym typeface="Arial"/>
              </a:rPr>
              <a:t>class(x) = class(y)</a:t>
            </a:r>
            <a:r>
              <a:rPr b="0" lang="en-US" sz="2600" strike="noStrike">
                <a:latin typeface="Arial"/>
                <a:ea typeface="Arial"/>
                <a:cs typeface="Arial"/>
                <a:sym typeface="Arial"/>
              </a:rPr>
              <a:t> and </a:t>
            </a:r>
            <a:r>
              <a:rPr b="1" i="1" lang="en-US" sz="2600" strike="noStrike">
                <a:latin typeface="Arial"/>
                <a:ea typeface="Arial"/>
                <a:cs typeface="Arial"/>
                <a:sym typeface="Arial"/>
              </a:rPr>
              <a:t>x ≿ y</a:t>
            </a:r>
            <a:r>
              <a:rPr b="0" lang="en-US" sz="2600" strike="noStrike">
                <a:latin typeface="Arial"/>
                <a:ea typeface="Arial"/>
                <a:cs typeface="Arial"/>
                <a:sym typeface="Arial"/>
              </a:rPr>
              <a:t>], and [</a:t>
            </a:r>
            <a:r>
              <a:rPr b="1" i="1" lang="en-US" sz="2600" strike="noStrike">
                <a:latin typeface="Arial"/>
                <a:ea typeface="Arial"/>
                <a:cs typeface="Arial"/>
                <a:sym typeface="Arial"/>
              </a:rPr>
              <a:t>class(y) &gt; class(z)</a:t>
            </a:r>
            <a:r>
              <a:rPr b="0" lang="en-US" sz="2600" strike="noStrike">
                <a:latin typeface="Arial"/>
                <a:ea typeface="Arial"/>
                <a:cs typeface="Arial"/>
                <a:sym typeface="Arial"/>
              </a:rPr>
              <a:t> or </a:t>
            </a:r>
            <a:r>
              <a:rPr b="1" i="1" lang="en-US" sz="2600" strike="noStrike">
                <a:latin typeface="Arial"/>
                <a:ea typeface="Arial"/>
                <a:cs typeface="Arial"/>
                <a:sym typeface="Arial"/>
              </a:rPr>
              <a:t>class(y) = class(z)</a:t>
            </a:r>
            <a:r>
              <a:rPr b="0" lang="en-US" sz="2600" strike="noStrike">
                <a:latin typeface="Arial"/>
                <a:ea typeface="Arial"/>
                <a:cs typeface="Arial"/>
                <a:sym typeface="Arial"/>
              </a:rPr>
              <a:t> and </a:t>
            </a:r>
            <a:r>
              <a:rPr b="1" i="1" lang="en-US" sz="2600" strike="noStrike">
                <a:latin typeface="Arial"/>
                <a:ea typeface="Arial"/>
                <a:cs typeface="Arial"/>
                <a:sym typeface="Arial"/>
              </a:rPr>
              <a:t>y ≿ z</a:t>
            </a:r>
            <a:r>
              <a:rPr b="0" lang="en-US" sz="2600" strike="noStrike">
                <a:latin typeface="Arial"/>
                <a:ea typeface="Arial"/>
                <a:cs typeface="Arial"/>
                <a:sym typeface="Arial"/>
              </a:rPr>
              <a:t>]</a:t>
            </a:r>
            <a:endParaRPr b="0" sz="2600" strike="noStrike">
              <a:latin typeface="Arial"/>
              <a:ea typeface="Arial"/>
              <a:cs typeface="Arial"/>
              <a:sym typeface="Arial"/>
            </a:endParaRPr>
          </a:p>
          <a:p>
            <a:pPr indent="-324000" lvl="0" marL="432000" marR="0" rtl="0" algn="l">
              <a:spcBef>
                <a:spcPts val="1417"/>
              </a:spcBef>
              <a:spcAft>
                <a:spcPts val="0"/>
              </a:spcAft>
              <a:buClr>
                <a:srgbClr val="000000"/>
              </a:buClr>
              <a:buSzPts val="1170"/>
              <a:buFont typeface="Noto Sans Symbols"/>
              <a:buChar char="●"/>
            </a:pPr>
            <a:r>
              <a:rPr b="0" lang="en-US" sz="2600" strike="noStrike">
                <a:latin typeface="Arial"/>
                <a:ea typeface="Arial"/>
                <a:cs typeface="Arial"/>
                <a:sym typeface="Arial"/>
              </a:rPr>
              <a:t>If either </a:t>
            </a:r>
            <a:r>
              <a:rPr b="1" i="1" lang="en-US" sz="2600" strike="noStrike">
                <a:latin typeface="Arial"/>
                <a:ea typeface="Arial"/>
                <a:cs typeface="Arial"/>
                <a:sym typeface="Arial"/>
              </a:rPr>
              <a:t>class(x) &gt; class(y)</a:t>
            </a:r>
            <a:r>
              <a:rPr b="0" lang="en-US" sz="2600" strike="noStrike">
                <a:latin typeface="Arial"/>
                <a:ea typeface="Arial"/>
                <a:cs typeface="Arial"/>
                <a:sym typeface="Arial"/>
              </a:rPr>
              <a:t> or </a:t>
            </a:r>
            <a:r>
              <a:rPr b="1" i="1" lang="en-US" sz="2600" strike="noStrike">
                <a:latin typeface="Arial"/>
                <a:ea typeface="Arial"/>
                <a:cs typeface="Arial"/>
                <a:sym typeface="Arial"/>
              </a:rPr>
              <a:t>class(y) &gt; class(z)</a:t>
            </a:r>
            <a:r>
              <a:rPr b="0" lang="en-US" sz="2600" strike="noStrike">
                <a:latin typeface="Arial"/>
                <a:ea typeface="Arial"/>
                <a:cs typeface="Arial"/>
                <a:sym typeface="Arial"/>
              </a:rPr>
              <a:t>, then </a:t>
            </a:r>
            <a:r>
              <a:rPr b="1" i="1" lang="en-US" sz="2600" strike="noStrike">
                <a:latin typeface="Arial"/>
                <a:ea typeface="Arial"/>
                <a:cs typeface="Arial"/>
                <a:sym typeface="Arial"/>
              </a:rPr>
              <a:t>class(x) &gt; class(z)</a:t>
            </a:r>
            <a:r>
              <a:rPr b="0" lang="en-US" sz="2600" strike="noStrike">
                <a:latin typeface="Arial"/>
                <a:ea typeface="Arial"/>
                <a:cs typeface="Arial"/>
                <a:sym typeface="Arial"/>
              </a:rPr>
              <a:t> and </a:t>
            </a:r>
            <a:r>
              <a:rPr b="1" i="1" lang="en-US" sz="2600" strike="noStrike">
                <a:latin typeface="Arial"/>
                <a:ea typeface="Arial"/>
                <a:cs typeface="Arial"/>
                <a:sym typeface="Arial"/>
              </a:rPr>
              <a:t>C({x,z}) = {x}</a:t>
            </a:r>
            <a:r>
              <a:rPr b="0" lang="en-US" sz="2600" strike="noStrike">
                <a:latin typeface="Arial"/>
                <a:ea typeface="Arial"/>
                <a:cs typeface="Arial"/>
                <a:sym typeface="Arial"/>
              </a:rPr>
              <a:t>. Otherwise, </a:t>
            </a:r>
            <a:r>
              <a:rPr b="1" i="1" lang="en-US" sz="2600" strike="noStrike">
                <a:latin typeface="Arial"/>
                <a:ea typeface="Arial"/>
                <a:cs typeface="Arial"/>
                <a:sym typeface="Arial"/>
              </a:rPr>
              <a:t>class(x) = class(z)</a:t>
            </a:r>
            <a:r>
              <a:rPr b="0" lang="en-US" sz="2600" strike="noStrike">
                <a:latin typeface="Arial"/>
                <a:ea typeface="Arial"/>
                <a:cs typeface="Arial"/>
                <a:sym typeface="Arial"/>
              </a:rPr>
              <a:t> and </a:t>
            </a:r>
            <a:r>
              <a:rPr b="1" i="1" lang="en-US" sz="2600" strike="noStrike">
                <a:latin typeface="Arial"/>
                <a:ea typeface="Arial"/>
                <a:cs typeface="Arial"/>
                <a:sym typeface="Arial"/>
              </a:rPr>
              <a:t>x ≿ z</a:t>
            </a:r>
            <a:r>
              <a:rPr b="0" lang="en-US" sz="2600" strike="noStrike">
                <a:latin typeface="Arial"/>
                <a:ea typeface="Arial"/>
                <a:cs typeface="Arial"/>
                <a:sym typeface="Arial"/>
              </a:rPr>
              <a:t> and thus </a:t>
            </a:r>
            <a:r>
              <a:rPr b="1" i="1" lang="en-US" sz="2600" strike="noStrike">
                <a:latin typeface="Arial"/>
                <a:ea typeface="Arial"/>
                <a:cs typeface="Arial"/>
                <a:sym typeface="Arial"/>
              </a:rPr>
              <a:t>x ∈ C({x,z})</a:t>
            </a:r>
            <a:endParaRPr b="0" sz="2600" strike="noStrike">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8"/>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Choice functions</a:t>
            </a:r>
            <a:endParaRPr b="0" sz="4400" strike="noStrike">
              <a:solidFill>
                <a:srgbClr val="000099"/>
              </a:solidFill>
              <a:latin typeface="Arial"/>
              <a:ea typeface="Arial"/>
              <a:cs typeface="Arial"/>
              <a:sym typeface="Arial"/>
            </a:endParaRPr>
          </a:p>
        </p:txBody>
      </p:sp>
      <p:sp>
        <p:nvSpPr>
          <p:cNvPr id="192" name="Google Shape;192;p28"/>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In some contexts, not all choice problems are relevant</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Therefore we allow that the agent’s behavior be defined only on a set </a:t>
            </a:r>
            <a:r>
              <a:rPr b="1" i="1" lang="en-US" sz="3200" strike="noStrike">
                <a:latin typeface="Arial"/>
                <a:ea typeface="Arial"/>
                <a:cs typeface="Arial"/>
                <a:sym typeface="Arial"/>
              </a:rPr>
              <a:t>D</a:t>
            </a:r>
            <a:r>
              <a:rPr b="0" lang="en-US" sz="3200" strike="noStrike">
                <a:latin typeface="Arial"/>
                <a:ea typeface="Arial"/>
                <a:cs typeface="Arial"/>
                <a:sym typeface="Arial"/>
              </a:rPr>
              <a:t> of </a:t>
            </a:r>
            <a:r>
              <a:rPr b="0" lang="en-US" sz="3200" u="sng" strike="noStrike">
                <a:latin typeface="Arial"/>
                <a:ea typeface="Arial"/>
                <a:cs typeface="Arial"/>
                <a:sym typeface="Arial"/>
              </a:rPr>
              <a:t>subsets</a:t>
            </a:r>
            <a:r>
              <a:rPr b="0" lang="en-US" sz="3200" strike="noStrike">
                <a:latin typeface="Arial"/>
                <a:ea typeface="Arial"/>
                <a:cs typeface="Arial"/>
                <a:sym typeface="Arial"/>
              </a:rPr>
              <a:t> of </a:t>
            </a:r>
            <a:r>
              <a:rPr b="1" i="1" lang="en-US" sz="3200" strike="noStrike">
                <a:latin typeface="Arial"/>
                <a:ea typeface="Arial"/>
                <a:cs typeface="Arial"/>
                <a:sym typeface="Arial"/>
              </a:rPr>
              <a:t>X</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We will refer to a pair </a:t>
            </a:r>
            <a:r>
              <a:rPr b="1" i="1" lang="en-US" sz="3200" strike="noStrike">
                <a:latin typeface="Arial"/>
                <a:ea typeface="Arial"/>
                <a:cs typeface="Arial"/>
                <a:sym typeface="Arial"/>
              </a:rPr>
              <a:t>(X,D)</a:t>
            </a:r>
            <a:r>
              <a:rPr b="0" lang="en-US" sz="3200" strike="noStrike">
                <a:latin typeface="Arial"/>
                <a:ea typeface="Arial"/>
                <a:cs typeface="Arial"/>
                <a:sym typeface="Arial"/>
              </a:rPr>
              <a:t> as a </a:t>
            </a:r>
            <a:r>
              <a:rPr b="1" i="1" lang="en-US" sz="3200" u="sng" strike="noStrike">
                <a:latin typeface="Arial"/>
                <a:ea typeface="Arial"/>
                <a:cs typeface="Arial"/>
                <a:sym typeface="Arial"/>
              </a:rPr>
              <a:t>context</a:t>
            </a:r>
            <a:endParaRPr b="0" sz="3200" strike="noStrike">
              <a:latin typeface="Arial"/>
              <a:ea typeface="Arial"/>
              <a:cs typeface="Arial"/>
              <a:sym typeface="Arial"/>
            </a:endParaRPr>
          </a:p>
          <a:p>
            <a:pPr indent="-324000" lvl="1" marL="864000" marR="0" rtl="0" algn="l">
              <a:spcBef>
                <a:spcPts val="1417"/>
              </a:spcBef>
              <a:spcAft>
                <a:spcPts val="0"/>
              </a:spcAft>
              <a:buClr>
                <a:srgbClr val="000000"/>
              </a:buClr>
              <a:buSzPts val="1260"/>
              <a:buFont typeface="Noto Sans Symbols"/>
              <a:buChar char="●"/>
            </a:pPr>
            <a:r>
              <a:rPr b="0" i="0" lang="en-US" sz="2800" u="sng" cap="none" strike="noStrike">
                <a:latin typeface="Arial"/>
                <a:ea typeface="Arial"/>
                <a:cs typeface="Arial"/>
                <a:sym typeface="Arial"/>
              </a:rPr>
              <a:t>Where should we go for lunch?</a:t>
            </a:r>
            <a:endParaRPr b="0" i="0" sz="2800" u="none" cap="none" strike="noStrike">
              <a:latin typeface="Arial"/>
              <a:ea typeface="Arial"/>
              <a:cs typeface="Arial"/>
              <a:sym typeface="Arial"/>
            </a:endParaRPr>
          </a:p>
          <a:p>
            <a:pPr indent="-287999" lvl="2" marL="1296000" marR="0" rtl="0" algn="l">
              <a:spcBef>
                <a:spcPts val="1134"/>
              </a:spcBef>
              <a:spcAft>
                <a:spcPts val="0"/>
              </a:spcAft>
              <a:buClr>
                <a:srgbClr val="000000"/>
              </a:buClr>
              <a:buSzPts val="1800"/>
              <a:buFont typeface="Noto Sans Symbols"/>
              <a:buChar char="−"/>
            </a:pPr>
            <a:r>
              <a:rPr b="1" i="1" lang="en-US" sz="2400" u="none" cap="none" strike="noStrike">
                <a:latin typeface="Arial"/>
                <a:ea typeface="Arial"/>
                <a:cs typeface="Arial"/>
                <a:sym typeface="Arial"/>
              </a:rPr>
              <a:t>D</a:t>
            </a:r>
            <a:r>
              <a:rPr b="0" i="0" lang="en-US" sz="2400" u="none" cap="none" strike="noStrike">
                <a:latin typeface="Arial"/>
                <a:ea typeface="Arial"/>
                <a:cs typeface="Arial"/>
                <a:sym typeface="Arial"/>
              </a:rPr>
              <a:t> can be thought of all the subsets of restaurants that are within walking distance from a given coordinate</a:t>
            </a:r>
            <a:endParaRPr b="0" i="0" sz="2400" u="none" cap="none"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9"/>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Choice functions</a:t>
            </a:r>
            <a:endParaRPr b="0" sz="4400" strike="noStrike">
              <a:solidFill>
                <a:srgbClr val="000099"/>
              </a:solidFill>
              <a:latin typeface="Arial"/>
              <a:ea typeface="Arial"/>
              <a:cs typeface="Arial"/>
              <a:sym typeface="Arial"/>
            </a:endParaRPr>
          </a:p>
        </p:txBody>
      </p:sp>
      <p:sp>
        <p:nvSpPr>
          <p:cNvPr id="198" name="Google Shape;198;p29"/>
          <p:cNvSpPr txBox="1"/>
          <p:nvPr/>
        </p:nvSpPr>
        <p:spPr>
          <a:xfrm>
            <a:off x="504000" y="1769040"/>
            <a:ext cx="9071640" cy="525168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260"/>
              <a:buFont typeface="Noto Sans Symbols"/>
              <a:buChar char="●"/>
            </a:pPr>
            <a:r>
              <a:rPr b="0" lang="en-US" sz="2800" strike="noStrike">
                <a:latin typeface="Arial"/>
                <a:ea typeface="Arial"/>
                <a:cs typeface="Arial"/>
                <a:sym typeface="Arial"/>
              </a:rPr>
              <a:t>Agent’s behavior as response to a </a:t>
            </a:r>
            <a:r>
              <a:rPr b="0" lang="en-US" sz="2800" u="sng" strike="noStrike">
                <a:latin typeface="Arial"/>
                <a:ea typeface="Arial"/>
                <a:cs typeface="Arial"/>
                <a:sym typeface="Arial"/>
              </a:rPr>
              <a:t>questionnaire</a:t>
            </a:r>
            <a:r>
              <a:rPr b="0" lang="en-US" sz="2800" strike="noStrike">
                <a:latin typeface="Arial"/>
                <a:ea typeface="Arial"/>
                <a:cs typeface="Arial"/>
                <a:sym typeface="Arial"/>
              </a:rPr>
              <a:t> that contains questions of the following type, one for each </a:t>
            </a:r>
            <a:r>
              <a:rPr b="1" i="1" lang="en-US" sz="2800" strike="noStrike">
                <a:latin typeface="Arial"/>
                <a:ea typeface="Arial"/>
                <a:cs typeface="Arial"/>
                <a:sym typeface="Arial"/>
              </a:rPr>
              <a:t>A ∈ D</a:t>
            </a:r>
            <a:r>
              <a:rPr b="0" lang="en-US" sz="2800" strike="noStrike">
                <a:latin typeface="Arial"/>
                <a:ea typeface="Arial"/>
                <a:cs typeface="Arial"/>
                <a:sym typeface="Arial"/>
              </a:rPr>
              <a:t>:</a:t>
            </a:r>
            <a:endParaRPr b="0" sz="2800" strike="noStrike">
              <a:latin typeface="Arial"/>
              <a:ea typeface="Arial"/>
              <a:cs typeface="Arial"/>
              <a:sym typeface="Arial"/>
            </a:endParaRPr>
          </a:p>
          <a:p>
            <a:pPr indent="-324000" lvl="1" marL="864000" marR="0" rtl="0" algn="l">
              <a:spcBef>
                <a:spcPts val="1417"/>
              </a:spcBef>
              <a:spcAft>
                <a:spcPts val="0"/>
              </a:spcAft>
              <a:buClr>
                <a:srgbClr val="000000"/>
              </a:buClr>
              <a:buSzPts val="1170"/>
              <a:buFont typeface="Noto Sans Symbols"/>
              <a:buChar char="●"/>
            </a:pPr>
            <a:r>
              <a:rPr b="1" i="1" lang="en-US" sz="2600" u="none" cap="none" strike="noStrike">
                <a:latin typeface="Arial"/>
                <a:ea typeface="Arial"/>
                <a:cs typeface="Arial"/>
                <a:sym typeface="Arial"/>
              </a:rPr>
              <a:t>Q(A)</a:t>
            </a:r>
            <a:r>
              <a:rPr b="0" i="0" lang="en-US" sz="2600" u="none" cap="none" strike="noStrike">
                <a:latin typeface="Arial"/>
                <a:ea typeface="Arial"/>
                <a:cs typeface="Arial"/>
                <a:sym typeface="Arial"/>
              </a:rPr>
              <a:t>: Assume you must choose from a set of alternatives </a:t>
            </a:r>
            <a:r>
              <a:rPr b="1" i="1" lang="en-US" sz="2600" u="none" cap="none" strike="noStrike">
                <a:latin typeface="Arial"/>
                <a:ea typeface="Arial"/>
                <a:cs typeface="Arial"/>
                <a:sym typeface="Arial"/>
              </a:rPr>
              <a:t>A</a:t>
            </a:r>
            <a:r>
              <a:rPr b="0" i="0" lang="en-US" sz="2600" u="none" cap="none" strike="noStrike">
                <a:latin typeface="Arial"/>
                <a:ea typeface="Arial"/>
                <a:cs typeface="Arial"/>
                <a:sym typeface="Arial"/>
              </a:rPr>
              <a:t>. Which alternative do you choose?</a:t>
            </a:r>
            <a:endParaRPr b="0" i="0" sz="2600" u="none" cap="none" strike="noStrike">
              <a:latin typeface="Arial"/>
              <a:ea typeface="Arial"/>
              <a:cs typeface="Arial"/>
              <a:sym typeface="Arial"/>
            </a:endParaRPr>
          </a:p>
          <a:p>
            <a:pPr indent="-324000" lvl="0" marL="432000" marR="0" rtl="0" algn="l">
              <a:spcBef>
                <a:spcPts val="1134"/>
              </a:spcBef>
              <a:spcAft>
                <a:spcPts val="0"/>
              </a:spcAft>
              <a:buClr>
                <a:srgbClr val="000000"/>
              </a:buClr>
              <a:buSzPts val="1260"/>
              <a:buFont typeface="Noto Sans Symbols"/>
              <a:buChar char="●"/>
            </a:pPr>
            <a:r>
              <a:rPr b="0" lang="en-US" sz="2800" strike="noStrike">
                <a:latin typeface="Arial"/>
                <a:ea typeface="Arial"/>
                <a:cs typeface="Arial"/>
                <a:sym typeface="Arial"/>
              </a:rPr>
              <a:t>A permissible response to this questionnaire requires that the agent select a </a:t>
            </a:r>
            <a:r>
              <a:rPr b="0" lang="en-US" sz="2800" u="sng" strike="noStrike">
                <a:latin typeface="Arial"/>
                <a:ea typeface="Arial"/>
                <a:cs typeface="Arial"/>
                <a:sym typeface="Arial"/>
              </a:rPr>
              <a:t>unique</a:t>
            </a:r>
            <a:r>
              <a:rPr b="0" lang="en-US" sz="2800" strike="noStrike">
                <a:latin typeface="Arial"/>
                <a:ea typeface="Arial"/>
                <a:cs typeface="Arial"/>
                <a:sym typeface="Arial"/>
              </a:rPr>
              <a:t> element in </a:t>
            </a:r>
            <a:r>
              <a:rPr b="1" i="1" lang="en-US" sz="2800" strike="noStrike">
                <a:latin typeface="Arial"/>
                <a:ea typeface="Arial"/>
                <a:cs typeface="Arial"/>
                <a:sym typeface="Arial"/>
              </a:rPr>
              <a:t>A</a:t>
            </a:r>
            <a:r>
              <a:rPr b="0" lang="en-US" sz="2800" strike="noStrike">
                <a:latin typeface="Arial"/>
                <a:ea typeface="Arial"/>
                <a:cs typeface="Arial"/>
                <a:sym typeface="Arial"/>
              </a:rPr>
              <a:t> for every question </a:t>
            </a:r>
            <a:r>
              <a:rPr b="1" i="1" lang="en-US" sz="2800" strike="noStrike">
                <a:latin typeface="Arial"/>
                <a:ea typeface="Arial"/>
                <a:cs typeface="Arial"/>
                <a:sym typeface="Arial"/>
              </a:rPr>
              <a:t>Q(A)</a:t>
            </a:r>
            <a:endParaRPr b="0" sz="2800" strike="noStrike">
              <a:latin typeface="Arial"/>
              <a:ea typeface="Arial"/>
              <a:cs typeface="Arial"/>
              <a:sym typeface="Arial"/>
            </a:endParaRPr>
          </a:p>
          <a:p>
            <a:pPr indent="-324000" lvl="0" marL="432000" marR="0" rtl="0" algn="l">
              <a:spcBef>
                <a:spcPts val="1417"/>
              </a:spcBef>
              <a:spcAft>
                <a:spcPts val="0"/>
              </a:spcAft>
              <a:buClr>
                <a:srgbClr val="000000"/>
              </a:buClr>
              <a:buSzPts val="1260"/>
              <a:buFont typeface="Noto Sans Symbols"/>
              <a:buChar char="●"/>
            </a:pPr>
            <a:r>
              <a:rPr b="0" lang="en-US" sz="2800" strike="noStrike">
                <a:latin typeface="Arial"/>
                <a:ea typeface="Arial"/>
                <a:cs typeface="Arial"/>
                <a:sym typeface="Arial"/>
              </a:rPr>
              <a:t>We implicitly assume that the agent </a:t>
            </a:r>
            <a:r>
              <a:rPr b="0" lang="en-US" sz="2800" u="sng" strike="noStrike">
                <a:latin typeface="Arial"/>
                <a:ea typeface="Arial"/>
                <a:cs typeface="Arial"/>
                <a:sym typeface="Arial"/>
              </a:rPr>
              <a:t>cannot give any other answer</a:t>
            </a:r>
            <a:r>
              <a:rPr b="0" lang="en-US" sz="2800" strike="noStrike">
                <a:latin typeface="Arial"/>
                <a:ea typeface="Arial"/>
                <a:cs typeface="Arial"/>
                <a:sym typeface="Arial"/>
              </a:rPr>
              <a:t> such as “I choose either </a:t>
            </a:r>
            <a:r>
              <a:rPr b="1" i="1" lang="en-US" sz="2800" strike="noStrike">
                <a:latin typeface="Arial"/>
                <a:ea typeface="Arial"/>
                <a:cs typeface="Arial"/>
                <a:sym typeface="Arial"/>
              </a:rPr>
              <a:t>a</a:t>
            </a:r>
            <a:r>
              <a:rPr b="0" lang="en-US" sz="2800" strike="noStrike">
                <a:latin typeface="Arial"/>
                <a:ea typeface="Arial"/>
                <a:cs typeface="Arial"/>
                <a:sym typeface="Arial"/>
              </a:rPr>
              <a:t> or </a:t>
            </a:r>
            <a:r>
              <a:rPr b="1" i="1" lang="en-US" sz="2800" strike="noStrike">
                <a:latin typeface="Arial"/>
                <a:ea typeface="Arial"/>
                <a:cs typeface="Arial"/>
                <a:sym typeface="Arial"/>
              </a:rPr>
              <a:t>b</a:t>
            </a:r>
            <a:r>
              <a:rPr b="0" lang="en-US" sz="2800" strike="noStrike">
                <a:latin typeface="Arial"/>
                <a:ea typeface="Arial"/>
                <a:cs typeface="Arial"/>
                <a:sym typeface="Arial"/>
              </a:rPr>
              <a:t>”; “the probability of my choosing </a:t>
            </a:r>
            <a:r>
              <a:rPr b="1" i="1" lang="en-US" sz="2800" strike="noStrike">
                <a:latin typeface="Arial"/>
                <a:ea typeface="Arial"/>
                <a:cs typeface="Arial"/>
                <a:sym typeface="Arial"/>
              </a:rPr>
              <a:t>a ∈ A</a:t>
            </a:r>
            <a:r>
              <a:rPr b="0" lang="en-US" sz="2800" strike="noStrike">
                <a:latin typeface="Arial"/>
                <a:ea typeface="Arial"/>
                <a:cs typeface="Arial"/>
                <a:sym typeface="Arial"/>
              </a:rPr>
              <a:t> is </a:t>
            </a:r>
            <a:r>
              <a:rPr b="1" i="1" lang="en-US" sz="2800" strike="noStrike">
                <a:latin typeface="Arial"/>
                <a:ea typeface="Arial"/>
                <a:cs typeface="Arial"/>
                <a:sym typeface="Arial"/>
              </a:rPr>
              <a:t>p(a)</a:t>
            </a:r>
            <a:r>
              <a:rPr b="0" lang="en-US" sz="2800" strike="noStrike">
                <a:latin typeface="Arial"/>
                <a:ea typeface="Arial"/>
                <a:cs typeface="Arial"/>
                <a:sym typeface="Arial"/>
              </a:rPr>
              <a:t>”; or “I don’t know”</a:t>
            </a:r>
            <a:endParaRPr b="0" sz="2800"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0"/>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Rational choice functions</a:t>
            </a:r>
            <a:endParaRPr b="0" sz="4400" strike="noStrike">
              <a:solidFill>
                <a:srgbClr val="000099"/>
              </a:solidFill>
              <a:latin typeface="Arial"/>
              <a:ea typeface="Arial"/>
              <a:cs typeface="Arial"/>
              <a:sym typeface="Arial"/>
            </a:endParaRPr>
          </a:p>
        </p:txBody>
      </p:sp>
      <p:sp>
        <p:nvSpPr>
          <p:cNvPr id="204" name="Google Shape;204;p30"/>
          <p:cNvSpPr txBox="1"/>
          <p:nvPr/>
        </p:nvSpPr>
        <p:spPr>
          <a:xfrm>
            <a:off x="504000" y="1769040"/>
            <a:ext cx="9071640" cy="530136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Choice is an outcome of “</a:t>
            </a:r>
            <a:r>
              <a:rPr b="0" lang="en-US" sz="3200" u="sng" strike="noStrike">
                <a:latin typeface="Arial"/>
                <a:ea typeface="Arial"/>
                <a:cs typeface="Arial"/>
                <a:sym typeface="Arial"/>
              </a:rPr>
              <a:t>rational deliberation</a:t>
            </a:r>
            <a:r>
              <a:rPr b="0" lang="en-US" sz="3200" strike="noStrike">
                <a:latin typeface="Arial"/>
                <a:ea typeface="Arial"/>
                <a:cs typeface="Arial"/>
                <a:sym typeface="Arial"/>
              </a:rPr>
              <a:t>”</a:t>
            </a:r>
            <a:endParaRPr b="0" sz="3200" strike="noStrike">
              <a:latin typeface="Arial"/>
              <a:ea typeface="Arial"/>
              <a:cs typeface="Arial"/>
              <a:sym typeface="Arial"/>
            </a:endParaRPr>
          </a:p>
          <a:p>
            <a:pPr indent="-324000" lvl="1" marL="864000" marR="0" rtl="0" algn="l">
              <a:spcBef>
                <a:spcPts val="1417"/>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The decision maker has in mind a preference relation </a:t>
            </a:r>
            <a:r>
              <a:rPr b="1" i="1" lang="en-US" sz="2800" u="none" cap="none" strike="noStrike">
                <a:latin typeface="Arial"/>
                <a:ea typeface="Arial"/>
                <a:cs typeface="Arial"/>
                <a:sym typeface="Arial"/>
              </a:rPr>
              <a:t>≿</a:t>
            </a:r>
            <a:r>
              <a:rPr b="0" i="0" lang="en-US" sz="2800" u="none" cap="none" strike="noStrike">
                <a:latin typeface="Arial"/>
                <a:ea typeface="Arial"/>
                <a:cs typeface="Arial"/>
                <a:sym typeface="Arial"/>
              </a:rPr>
              <a:t> on the set </a:t>
            </a:r>
            <a:r>
              <a:rPr b="1" i="1" lang="en-US" sz="2800" u="none" cap="none" strike="noStrike">
                <a:latin typeface="Arial"/>
                <a:ea typeface="Arial"/>
                <a:cs typeface="Arial"/>
                <a:sym typeface="Arial"/>
              </a:rPr>
              <a:t>X</a:t>
            </a:r>
            <a:endParaRPr b="0" i="0" sz="28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Given any choice problem </a:t>
            </a:r>
            <a:r>
              <a:rPr b="1" i="1" lang="en-US" sz="2800" u="none" cap="none" strike="noStrike">
                <a:latin typeface="Arial"/>
                <a:ea typeface="Arial"/>
                <a:cs typeface="Arial"/>
                <a:sym typeface="Arial"/>
              </a:rPr>
              <a:t>A</a:t>
            </a:r>
            <a:r>
              <a:rPr b="0" i="0" lang="en-US" sz="2800" u="none" cap="none" strike="noStrike">
                <a:latin typeface="Arial"/>
                <a:ea typeface="Arial"/>
                <a:cs typeface="Arial"/>
                <a:sym typeface="Arial"/>
              </a:rPr>
              <a:t> in </a:t>
            </a:r>
            <a:r>
              <a:rPr b="1" i="1" lang="en-US" sz="2800" u="none" cap="none" strike="noStrike">
                <a:latin typeface="Arial"/>
                <a:ea typeface="Arial"/>
                <a:cs typeface="Arial"/>
                <a:sym typeface="Arial"/>
              </a:rPr>
              <a:t>D</a:t>
            </a:r>
            <a:r>
              <a:rPr b="0" i="0" lang="en-US" sz="2800" u="none" cap="none" strike="noStrike">
                <a:latin typeface="Arial"/>
                <a:ea typeface="Arial"/>
                <a:cs typeface="Arial"/>
                <a:sym typeface="Arial"/>
              </a:rPr>
              <a:t>, he chooses an element in </a:t>
            </a:r>
            <a:r>
              <a:rPr b="1" i="1" lang="en-US" sz="2800" u="none" cap="none" strike="noStrike">
                <a:latin typeface="Arial"/>
                <a:ea typeface="Arial"/>
                <a:cs typeface="Arial"/>
                <a:sym typeface="Arial"/>
              </a:rPr>
              <a:t>A</a:t>
            </a:r>
            <a:r>
              <a:rPr b="0" i="0" lang="en-US" sz="2800" u="none" cap="none" strike="noStrike">
                <a:latin typeface="Arial"/>
                <a:ea typeface="Arial"/>
                <a:cs typeface="Arial"/>
                <a:sym typeface="Arial"/>
              </a:rPr>
              <a:t> that is  </a:t>
            </a:r>
            <a:r>
              <a:rPr b="1" i="1" lang="en-US" sz="2800" u="none" cap="none" strike="noStrike">
                <a:latin typeface="Arial"/>
                <a:ea typeface="Arial"/>
                <a:cs typeface="Arial"/>
                <a:sym typeface="Arial"/>
              </a:rPr>
              <a:t>≿optimal</a:t>
            </a:r>
            <a:endParaRPr b="0" i="0" sz="2800" u="none" cap="none" strike="noStrike">
              <a:latin typeface="Arial"/>
              <a:ea typeface="Arial"/>
              <a:cs typeface="Arial"/>
              <a:sym typeface="Arial"/>
            </a:endParaRPr>
          </a:p>
          <a:p>
            <a:pPr indent="-243990" lvl="0" marL="432000" marR="0" rtl="0" algn="l">
              <a:spcBef>
                <a:spcPts val="1134"/>
              </a:spcBef>
              <a:spcAft>
                <a:spcPts val="0"/>
              </a:spcAft>
              <a:buClr>
                <a:srgbClr val="000000"/>
              </a:buClr>
              <a:buSzPts val="1260"/>
              <a:buFont typeface="Noto Sans Symbols"/>
              <a:buNone/>
            </a:pPr>
            <a:r>
              <a:t/>
            </a:r>
            <a:endParaRPr b="0" sz="2800"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1"/>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Rational choice functions</a:t>
            </a:r>
            <a:endParaRPr b="0" sz="4400" strike="noStrike">
              <a:solidFill>
                <a:srgbClr val="000099"/>
              </a:solidFill>
              <a:latin typeface="Arial"/>
              <a:ea typeface="Arial"/>
              <a:cs typeface="Arial"/>
              <a:sym typeface="Arial"/>
            </a:endParaRPr>
          </a:p>
        </p:txBody>
      </p:sp>
      <p:sp>
        <p:nvSpPr>
          <p:cNvPr id="210" name="Google Shape;210;p31"/>
          <p:cNvSpPr txBox="1"/>
          <p:nvPr/>
        </p:nvSpPr>
        <p:spPr>
          <a:xfrm>
            <a:off x="504000" y="1769040"/>
            <a:ext cx="9071640" cy="530136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The </a:t>
            </a:r>
            <a:r>
              <a:rPr b="0" lang="en-US" sz="3200" strike="noStrike">
                <a:solidFill>
                  <a:srgbClr val="FF0000"/>
                </a:solidFill>
                <a:latin typeface="Arial"/>
                <a:ea typeface="Arial"/>
                <a:cs typeface="Arial"/>
                <a:sym typeface="Arial"/>
              </a:rPr>
              <a:t>induced choice function</a:t>
            </a:r>
            <a:r>
              <a:rPr b="0" lang="en-US" sz="3200" strike="noStrike">
                <a:latin typeface="Arial"/>
                <a:ea typeface="Arial"/>
                <a:cs typeface="Arial"/>
                <a:sym typeface="Arial"/>
              </a:rPr>
              <a:t> </a:t>
            </a:r>
            <a:r>
              <a:rPr b="1" i="1" lang="en-US" sz="3200" strike="noStrike">
                <a:latin typeface="Arial"/>
                <a:ea typeface="Arial"/>
                <a:cs typeface="Arial"/>
                <a:sym typeface="Arial"/>
              </a:rPr>
              <a:t>C</a:t>
            </a:r>
            <a:r>
              <a:rPr b="1" baseline="-25000" i="1" lang="en-US" sz="3200" strike="noStrike">
                <a:latin typeface="Arial"/>
                <a:ea typeface="Arial"/>
                <a:cs typeface="Arial"/>
                <a:sym typeface="Arial"/>
              </a:rPr>
              <a:t>≿</a:t>
            </a:r>
            <a:r>
              <a:rPr b="0" baseline="-25000" lang="en-US" sz="3200" strike="noStrike">
                <a:latin typeface="Arial"/>
                <a:ea typeface="Arial"/>
                <a:cs typeface="Arial"/>
                <a:sym typeface="Arial"/>
              </a:rPr>
              <a:t> </a:t>
            </a:r>
            <a:r>
              <a:rPr b="0" lang="en-US" sz="3200" strike="noStrike">
                <a:latin typeface="Arial"/>
                <a:ea typeface="Arial"/>
                <a:cs typeface="Arial"/>
                <a:sym typeface="Arial"/>
              </a:rPr>
              <a:t>assigns to every nonempty set </a:t>
            </a:r>
            <a:r>
              <a:rPr b="1" i="1" lang="en-US" sz="3200" strike="noStrike">
                <a:latin typeface="Arial"/>
                <a:ea typeface="Arial"/>
                <a:cs typeface="Arial"/>
                <a:sym typeface="Arial"/>
              </a:rPr>
              <a:t>A ∈  D</a:t>
            </a:r>
            <a:r>
              <a:rPr b="0" lang="en-US" sz="3200" strike="noStrike">
                <a:latin typeface="Arial"/>
                <a:ea typeface="Arial"/>
                <a:cs typeface="Arial"/>
                <a:sym typeface="Arial"/>
              </a:rPr>
              <a:t> the </a:t>
            </a:r>
            <a:r>
              <a:rPr b="1" i="1" lang="en-US" sz="3200" strike="noStrike">
                <a:solidFill>
                  <a:srgbClr val="FF0000"/>
                </a:solidFill>
                <a:latin typeface="Arial"/>
                <a:ea typeface="Arial"/>
                <a:cs typeface="Arial"/>
                <a:sym typeface="Arial"/>
              </a:rPr>
              <a:t>≿-best</a:t>
            </a:r>
            <a:r>
              <a:rPr b="0" lang="en-US" sz="3200" strike="noStrike">
                <a:latin typeface="Arial"/>
                <a:ea typeface="Arial"/>
                <a:cs typeface="Arial"/>
                <a:sym typeface="Arial"/>
              </a:rPr>
              <a:t> element of </a:t>
            </a:r>
            <a:r>
              <a:rPr b="1" i="1" lang="en-US" sz="3200" strike="noStrike">
                <a:latin typeface="Arial"/>
                <a:ea typeface="Arial"/>
                <a:cs typeface="Arial"/>
                <a:sym typeface="Arial"/>
              </a:rPr>
              <a:t>A</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Note that the preference relation is fixed, that is, it is </a:t>
            </a:r>
            <a:r>
              <a:rPr b="0" lang="en-US" sz="3200" u="sng" strike="noStrike">
                <a:latin typeface="Arial"/>
                <a:ea typeface="Arial"/>
                <a:cs typeface="Arial"/>
                <a:sym typeface="Arial"/>
              </a:rPr>
              <a:t>independent of the choice set</a:t>
            </a:r>
            <a:r>
              <a:rPr b="0" lang="en-US" sz="3200" strike="noStrike">
                <a:latin typeface="Arial"/>
                <a:ea typeface="Arial"/>
                <a:cs typeface="Arial"/>
                <a:sym typeface="Arial"/>
              </a:rPr>
              <a:t> being considered</a:t>
            </a:r>
            <a:endParaRPr b="0" sz="3200"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2"/>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Rationalizing</a:t>
            </a:r>
            <a:endParaRPr b="0" sz="4400" strike="noStrike">
              <a:solidFill>
                <a:srgbClr val="000099"/>
              </a:solidFill>
              <a:latin typeface="Arial"/>
              <a:ea typeface="Arial"/>
              <a:cs typeface="Arial"/>
              <a:sym typeface="Arial"/>
            </a:endParaRPr>
          </a:p>
        </p:txBody>
      </p:sp>
      <p:sp>
        <p:nvSpPr>
          <p:cNvPr id="216" name="Google Shape;216;p32"/>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The decision maker’s behavior can be described as if he is </a:t>
            </a:r>
            <a:r>
              <a:rPr b="0" lang="en-US" sz="3200" u="sng" strike="noStrike">
                <a:latin typeface="Arial"/>
                <a:ea typeface="Arial"/>
                <a:cs typeface="Arial"/>
                <a:sym typeface="Arial"/>
              </a:rPr>
              <a:t>maximizing</a:t>
            </a:r>
            <a:r>
              <a:rPr b="0" lang="en-US" sz="3200" strike="noStrike">
                <a:latin typeface="Arial"/>
                <a:ea typeface="Arial"/>
                <a:cs typeface="Arial"/>
                <a:sym typeface="Arial"/>
              </a:rPr>
              <a:t> some preference relation</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A choice function </a:t>
            </a:r>
            <a:r>
              <a:rPr b="1" i="1" lang="en-US" sz="3200" strike="noStrike">
                <a:latin typeface="Arial"/>
                <a:ea typeface="Arial"/>
                <a:cs typeface="Arial"/>
                <a:sym typeface="Arial"/>
              </a:rPr>
              <a:t>C</a:t>
            </a:r>
            <a:r>
              <a:rPr b="0" lang="en-US" sz="3200" strike="noStrike">
                <a:latin typeface="Arial"/>
                <a:ea typeface="Arial"/>
                <a:cs typeface="Arial"/>
                <a:sym typeface="Arial"/>
              </a:rPr>
              <a:t> can be rationalized if there is a preference relation </a:t>
            </a:r>
            <a:r>
              <a:rPr b="1" i="1" lang="en-US" sz="3200" strike="noStrike">
                <a:latin typeface="Arial"/>
                <a:ea typeface="Arial"/>
                <a:cs typeface="Arial"/>
                <a:sym typeface="Arial"/>
              </a:rPr>
              <a:t>≿</a:t>
            </a:r>
            <a:r>
              <a:rPr b="0" lang="en-US" sz="3200" strike="noStrike">
                <a:latin typeface="Arial"/>
                <a:ea typeface="Arial"/>
                <a:cs typeface="Arial"/>
                <a:sym typeface="Arial"/>
              </a:rPr>
              <a:t>  on </a:t>
            </a:r>
            <a:r>
              <a:rPr b="1" i="1" lang="en-US" sz="3200" strike="noStrike">
                <a:latin typeface="Arial"/>
                <a:ea typeface="Arial"/>
                <a:cs typeface="Arial"/>
                <a:sym typeface="Arial"/>
              </a:rPr>
              <a:t>X</a:t>
            </a:r>
            <a:r>
              <a:rPr b="0" lang="en-US" sz="3200" strike="noStrike">
                <a:latin typeface="Arial"/>
                <a:ea typeface="Arial"/>
                <a:cs typeface="Arial"/>
                <a:sym typeface="Arial"/>
              </a:rPr>
              <a:t> so that </a:t>
            </a:r>
            <a:r>
              <a:rPr b="1" i="1" lang="en-US" sz="3200" strike="noStrike">
                <a:latin typeface="Arial"/>
                <a:ea typeface="Arial"/>
                <a:cs typeface="Arial"/>
                <a:sym typeface="Arial"/>
              </a:rPr>
              <a:t>C = C</a:t>
            </a:r>
            <a:r>
              <a:rPr b="1" baseline="-25000" i="1" lang="en-US" sz="3200" strike="noStrike">
                <a:latin typeface="Arial"/>
                <a:ea typeface="Arial"/>
                <a:cs typeface="Arial"/>
                <a:sym typeface="Arial"/>
              </a:rPr>
              <a:t>≿</a:t>
            </a:r>
            <a:r>
              <a:rPr b="1" i="1" lang="en-US" sz="3200" strike="noStrike">
                <a:latin typeface="Arial"/>
                <a:ea typeface="Arial"/>
                <a:cs typeface="Arial"/>
                <a:sym typeface="Arial"/>
              </a:rPr>
              <a:t>   </a:t>
            </a:r>
            <a:r>
              <a:rPr b="0" lang="en-US" sz="3200" strike="noStrike">
                <a:latin typeface="Arial"/>
                <a:ea typeface="Arial"/>
                <a:cs typeface="Arial"/>
                <a:sym typeface="Arial"/>
              </a:rPr>
              <a:t> </a:t>
            </a:r>
            <a:endParaRPr b="0" sz="3200" strike="noStrike">
              <a:latin typeface="Arial"/>
              <a:ea typeface="Arial"/>
              <a:cs typeface="Arial"/>
              <a:sym typeface="Arial"/>
            </a:endParaRPr>
          </a:p>
          <a:p>
            <a:pPr indent="-324000" lvl="1" marL="864000" marR="0" rtl="0" algn="l">
              <a:spcBef>
                <a:spcPts val="1417"/>
              </a:spcBef>
              <a:spcAft>
                <a:spcPts val="0"/>
              </a:spcAft>
              <a:buClr>
                <a:srgbClr val="000000"/>
              </a:buClr>
              <a:buSzPts val="1260"/>
              <a:buFont typeface="Noto Sans Symbols"/>
              <a:buChar char="●"/>
            </a:pPr>
            <a:r>
              <a:rPr b="1" i="1" lang="en-US" sz="2800" u="none" cap="none" strike="noStrike">
                <a:latin typeface="Arial"/>
                <a:ea typeface="Arial"/>
                <a:cs typeface="Arial"/>
                <a:sym typeface="Arial"/>
              </a:rPr>
              <a:t>C(A) = C</a:t>
            </a:r>
            <a:r>
              <a:rPr b="1" baseline="-25000" i="1" lang="en-US" sz="2800" u="none" cap="none" strike="noStrike">
                <a:latin typeface="Arial"/>
                <a:ea typeface="Arial"/>
                <a:cs typeface="Arial"/>
                <a:sym typeface="Arial"/>
              </a:rPr>
              <a:t>≿</a:t>
            </a:r>
            <a:r>
              <a:rPr b="1" i="1" lang="en-US" sz="2800" u="none" cap="none" strike="noStrike">
                <a:latin typeface="Arial"/>
                <a:ea typeface="Arial"/>
                <a:cs typeface="Arial"/>
                <a:sym typeface="Arial"/>
              </a:rPr>
              <a:t>(A)</a:t>
            </a:r>
            <a:r>
              <a:rPr b="0" i="0" lang="en-US" sz="2800" u="none" cap="none" strike="noStrike">
                <a:latin typeface="Arial"/>
                <a:ea typeface="Arial"/>
                <a:cs typeface="Arial"/>
                <a:sym typeface="Arial"/>
              </a:rPr>
              <a:t> for any </a:t>
            </a:r>
            <a:r>
              <a:rPr b="1" i="1" lang="en-US" sz="2800" u="none" cap="none" strike="noStrike">
                <a:latin typeface="Arial"/>
                <a:ea typeface="Arial"/>
                <a:cs typeface="Arial"/>
                <a:sym typeface="Arial"/>
              </a:rPr>
              <a:t>A</a:t>
            </a:r>
            <a:r>
              <a:rPr b="0" i="0" lang="en-US" sz="2800" u="none" cap="none" strike="noStrike">
                <a:latin typeface="Arial"/>
                <a:ea typeface="Arial"/>
                <a:cs typeface="Arial"/>
                <a:sym typeface="Arial"/>
              </a:rPr>
              <a:t> in the domain of </a:t>
            </a:r>
            <a:r>
              <a:rPr b="1" i="1" lang="en-US" sz="2800" u="none" cap="none" strike="noStrike">
                <a:latin typeface="Arial"/>
                <a:ea typeface="Arial"/>
                <a:cs typeface="Arial"/>
                <a:sym typeface="Arial"/>
              </a:rPr>
              <a:t>C</a:t>
            </a:r>
            <a:endParaRPr b="0" i="0" sz="28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Always choose the </a:t>
            </a:r>
            <a:r>
              <a:rPr b="1" i="1" lang="en-US" sz="2800" u="none" cap="none" strike="noStrike">
                <a:latin typeface="Arial"/>
                <a:ea typeface="Arial"/>
                <a:cs typeface="Arial"/>
                <a:sym typeface="Arial"/>
              </a:rPr>
              <a:t>≿-best</a:t>
            </a:r>
            <a:r>
              <a:rPr b="0" i="0" lang="en-US" sz="2800" u="none" cap="none" strike="noStrike">
                <a:latin typeface="Arial"/>
                <a:ea typeface="Arial"/>
                <a:cs typeface="Arial"/>
                <a:sym typeface="Arial"/>
              </a:rPr>
              <a:t> element in </a:t>
            </a:r>
            <a:r>
              <a:rPr b="1" i="1" lang="en-US" sz="2800" u="none" cap="none" strike="noStrike">
                <a:latin typeface="Arial"/>
                <a:ea typeface="Arial"/>
                <a:cs typeface="Arial"/>
                <a:sym typeface="Arial"/>
              </a:rPr>
              <a:t>A</a:t>
            </a:r>
            <a:endParaRPr b="0" i="0" sz="2800" u="none" cap="none"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4400" u="none" cap="none" strike="noStrike">
                <a:solidFill>
                  <a:srgbClr val="000099"/>
                </a:solidFill>
                <a:latin typeface="Arial"/>
                <a:ea typeface="Arial"/>
                <a:cs typeface="Arial"/>
                <a:sym typeface="Arial"/>
              </a:rPr>
              <a:t>Choice functions</a:t>
            </a:r>
            <a:endParaRPr b="0" i="0" sz="4400" u="none" cap="none" strike="noStrike">
              <a:solidFill>
                <a:srgbClr val="000099"/>
              </a:solidFill>
              <a:latin typeface="Arial"/>
              <a:ea typeface="Arial"/>
              <a:cs typeface="Arial"/>
              <a:sym typeface="Arial"/>
            </a:endParaRPr>
          </a:p>
        </p:txBody>
      </p:sp>
      <p:sp>
        <p:nvSpPr>
          <p:cNvPr id="69" name="Google Shape;69;p15"/>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Here, we start modeling "agent behavior"</a:t>
            </a:r>
            <a:endParaRPr b="0" i="0" sz="3200" u="none" cap="none" strike="noStrike">
              <a:latin typeface="Arial"/>
              <a:ea typeface="Arial"/>
              <a:cs typeface="Arial"/>
              <a:sym typeface="Arial"/>
            </a:endParaRPr>
          </a:p>
        </p:txBody>
      </p:sp>
      <p:pic>
        <p:nvPicPr>
          <p:cNvPr id="70" name="Google Shape;70;p15"/>
          <p:cNvPicPr preferRelativeResize="0"/>
          <p:nvPr/>
        </p:nvPicPr>
        <p:blipFill rotWithShape="1">
          <a:blip r:embed="rId3">
            <a:alphaModFix/>
          </a:blip>
          <a:srcRect b="0" l="0" r="0" t="0"/>
          <a:stretch/>
        </p:blipFill>
        <p:spPr>
          <a:xfrm>
            <a:off x="2429640" y="3017880"/>
            <a:ext cx="5022360" cy="400212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3"/>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Rationalizing</a:t>
            </a:r>
            <a:endParaRPr b="0" sz="4400" strike="noStrike">
              <a:solidFill>
                <a:srgbClr val="000099"/>
              </a:solidFill>
              <a:latin typeface="Arial"/>
              <a:ea typeface="Arial"/>
              <a:cs typeface="Arial"/>
              <a:sym typeface="Arial"/>
            </a:endParaRPr>
          </a:p>
        </p:txBody>
      </p:sp>
      <p:sp>
        <p:nvSpPr>
          <p:cNvPr id="222" name="Google Shape;222;p33"/>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1" lang="en-US" sz="3200" strike="noStrike">
                <a:latin typeface="Arial"/>
                <a:ea typeface="Arial"/>
                <a:cs typeface="Arial"/>
                <a:sym typeface="Arial"/>
              </a:rPr>
              <a:t>Condition </a:t>
            </a:r>
            <a:r>
              <a:rPr b="1" i="1" lang="en-US" sz="3200" strike="noStrike">
                <a:latin typeface="Arial"/>
                <a:ea typeface="Arial"/>
                <a:cs typeface="Arial"/>
                <a:sym typeface="Arial"/>
              </a:rPr>
              <a:t>α</a:t>
            </a:r>
            <a:r>
              <a:rPr b="0" lang="en-US" sz="3200" strike="noStrike">
                <a:latin typeface="Arial"/>
                <a:ea typeface="Arial"/>
                <a:cs typeface="Arial"/>
                <a:sym typeface="Arial"/>
              </a:rPr>
              <a:t>:</a:t>
            </a:r>
            <a:endParaRPr b="0" sz="3200" strike="noStrike">
              <a:latin typeface="Arial"/>
              <a:ea typeface="Arial"/>
              <a:cs typeface="Arial"/>
              <a:sym typeface="Arial"/>
            </a:endParaRPr>
          </a:p>
          <a:p>
            <a:pPr indent="-324000" lvl="1" marL="864000" marR="0" rtl="0" algn="l">
              <a:spcBef>
                <a:spcPts val="1417"/>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We say that </a:t>
            </a:r>
            <a:r>
              <a:rPr b="1" i="1" lang="en-US" sz="2800" u="none" cap="none" strike="noStrike">
                <a:latin typeface="Arial"/>
                <a:ea typeface="Arial"/>
                <a:cs typeface="Arial"/>
                <a:sym typeface="Arial"/>
              </a:rPr>
              <a:t>C</a:t>
            </a:r>
            <a:r>
              <a:rPr b="0" i="0" lang="en-US" sz="2800" u="none" cap="none" strike="noStrike">
                <a:latin typeface="Arial"/>
                <a:ea typeface="Arial"/>
                <a:cs typeface="Arial"/>
                <a:sym typeface="Arial"/>
              </a:rPr>
              <a:t> satisfies condition </a:t>
            </a:r>
            <a:r>
              <a:rPr b="1" i="1" lang="en-US" sz="2800" u="none" cap="none" strike="noStrike">
                <a:latin typeface="Arial"/>
                <a:ea typeface="Arial"/>
                <a:cs typeface="Arial"/>
                <a:sym typeface="Arial"/>
              </a:rPr>
              <a:t>α</a:t>
            </a:r>
            <a:r>
              <a:rPr b="0" i="0" lang="en-US" sz="2800" u="none" cap="none" strike="noStrike">
                <a:latin typeface="Arial"/>
                <a:ea typeface="Arial"/>
                <a:cs typeface="Arial"/>
                <a:sym typeface="Arial"/>
              </a:rPr>
              <a:t> if for any two problems </a:t>
            </a:r>
            <a:r>
              <a:rPr b="1" i="1" lang="en-US" sz="2800" u="none" cap="none" strike="noStrike">
                <a:latin typeface="Arial"/>
                <a:ea typeface="Arial"/>
                <a:cs typeface="Arial"/>
                <a:sym typeface="Arial"/>
              </a:rPr>
              <a:t>A,B ∈ D</a:t>
            </a:r>
            <a:r>
              <a:rPr b="0" i="0" lang="en-US" sz="2800" u="none" cap="none" strike="noStrike">
                <a:latin typeface="Arial"/>
                <a:ea typeface="Arial"/>
                <a:cs typeface="Arial"/>
                <a:sym typeface="Arial"/>
              </a:rPr>
              <a:t>, if </a:t>
            </a:r>
            <a:r>
              <a:rPr b="1" i="1" lang="en-US" sz="2800" u="none" cap="none" strike="noStrike">
                <a:latin typeface="Arial"/>
                <a:ea typeface="Arial"/>
                <a:cs typeface="Arial"/>
                <a:sym typeface="Arial"/>
              </a:rPr>
              <a:t>A ⊂ B</a:t>
            </a:r>
            <a:r>
              <a:rPr b="0" i="0" lang="en-US" sz="2800" u="none" cap="none" strike="noStrike">
                <a:latin typeface="Arial"/>
                <a:ea typeface="Arial"/>
                <a:cs typeface="Arial"/>
                <a:sym typeface="Arial"/>
              </a:rPr>
              <a:t> and </a:t>
            </a:r>
            <a:r>
              <a:rPr b="1" i="1" lang="en-US" sz="2800" u="none" cap="none" strike="noStrike">
                <a:latin typeface="Arial"/>
                <a:ea typeface="Arial"/>
                <a:cs typeface="Arial"/>
                <a:sym typeface="Arial"/>
              </a:rPr>
              <a:t>C(B) ∈ A</a:t>
            </a:r>
            <a:r>
              <a:rPr b="0" i="0" lang="en-US" sz="2800" u="none" cap="none" strike="noStrike">
                <a:latin typeface="Arial"/>
                <a:ea typeface="Arial"/>
                <a:cs typeface="Arial"/>
                <a:sym typeface="Arial"/>
              </a:rPr>
              <a:t>, then…</a:t>
            </a:r>
            <a:endParaRPr b="0" i="0" sz="28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1260"/>
              <a:buFont typeface="Noto Sans Symbols"/>
              <a:buChar char="●"/>
            </a:pPr>
            <a:r>
              <a:rPr b="1" i="1" lang="en-US" sz="2800" u="none" cap="none" strike="noStrike">
                <a:latin typeface="Arial"/>
                <a:ea typeface="Arial"/>
                <a:cs typeface="Arial"/>
                <a:sym typeface="Arial"/>
              </a:rPr>
              <a:t>C(A) = C(B)</a:t>
            </a:r>
            <a:endParaRPr b="0" i="0" sz="2800" u="none" cap="none" strike="noStrike">
              <a:latin typeface="Arial"/>
              <a:ea typeface="Arial"/>
              <a:cs typeface="Arial"/>
              <a:sym typeface="Arial"/>
            </a:endParaRPr>
          </a:p>
        </p:txBody>
      </p:sp>
      <p:pic>
        <p:nvPicPr>
          <p:cNvPr id="223" name="Google Shape;223;p33"/>
          <p:cNvPicPr preferRelativeResize="0"/>
          <p:nvPr/>
        </p:nvPicPr>
        <p:blipFill rotWithShape="1">
          <a:blip r:embed="rId3">
            <a:alphaModFix/>
          </a:blip>
          <a:srcRect b="0" l="0" r="0" t="0"/>
          <a:stretch/>
        </p:blipFill>
        <p:spPr>
          <a:xfrm>
            <a:off x="3480840" y="4140000"/>
            <a:ext cx="3179160" cy="2996280"/>
          </a:xfrm>
          <a:prstGeom prst="rect">
            <a:avLst/>
          </a:prstGeom>
          <a:noFill/>
          <a:ln>
            <a:noFill/>
          </a:ln>
        </p:spPr>
      </p:pic>
      <p:sp>
        <p:nvSpPr>
          <p:cNvPr id="224" name="Google Shape;224;p33"/>
          <p:cNvSpPr txBox="1"/>
          <p:nvPr/>
        </p:nvSpPr>
        <p:spPr>
          <a:xfrm>
            <a:off x="180000" y="5419800"/>
            <a:ext cx="3420000" cy="880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2800" strike="noStrike">
                <a:solidFill>
                  <a:srgbClr val="FF3333"/>
                </a:solidFill>
                <a:latin typeface="Arial"/>
                <a:ea typeface="Arial"/>
                <a:cs typeface="Arial"/>
                <a:sym typeface="Arial"/>
              </a:rPr>
              <a:t>Violates condition α!</a:t>
            </a:r>
            <a:r>
              <a:rPr b="0" lang="en-US" sz="1800" strike="noStrike">
                <a:solidFill>
                  <a:srgbClr val="FF3333"/>
                </a:solidFill>
                <a:latin typeface="Arial"/>
                <a:ea typeface="Arial"/>
                <a:cs typeface="Arial"/>
                <a:sym typeface="Arial"/>
              </a:rPr>
              <a:t> </a:t>
            </a:r>
            <a:endParaRPr b="0" sz="1800"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xEl>
                                              <p:pRg end="0" st="0"/>
                                            </p:txEl>
                                          </p:spTgt>
                                        </p:tgtEl>
                                        <p:attrNameLst>
                                          <p:attrName>style.visibility</p:attrName>
                                        </p:attrNameLst>
                                      </p:cBhvr>
                                      <p:to>
                                        <p:strVal val="visible"/>
                                      </p:to>
                                    </p:set>
                                    <p:animEffect filter="fade" transition="in">
                                      <p:cBhvr>
                                        <p:cTn dur="1"/>
                                        <p:tgtEl>
                                          <p:spTgt spid="2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xEl>
                                              <p:pRg end="1" st="1"/>
                                            </p:txEl>
                                          </p:spTgt>
                                        </p:tgtEl>
                                        <p:attrNameLst>
                                          <p:attrName>style.visibility</p:attrName>
                                        </p:attrNameLst>
                                      </p:cBhvr>
                                      <p:to>
                                        <p:strVal val="visible"/>
                                      </p:to>
                                    </p:set>
                                    <p:animEffect filter="fade" transition="in">
                                      <p:cBhvr>
                                        <p:cTn dur="1"/>
                                        <p:tgtEl>
                                          <p:spTgt spid="22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xEl>
                                              <p:pRg end="2" st="2"/>
                                            </p:txEl>
                                          </p:spTgt>
                                        </p:tgtEl>
                                        <p:attrNameLst>
                                          <p:attrName>style.visibility</p:attrName>
                                        </p:attrNameLst>
                                      </p:cBhvr>
                                      <p:to>
                                        <p:strVal val="visible"/>
                                      </p:to>
                                    </p:set>
                                    <p:animEffect filter="fade" transition="in">
                                      <p:cBhvr>
                                        <p:cTn dur="1"/>
                                        <p:tgtEl>
                                          <p:spTgt spid="22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4"/>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Rationalizing</a:t>
            </a:r>
            <a:endParaRPr b="0" sz="4400" strike="noStrike">
              <a:solidFill>
                <a:srgbClr val="000099"/>
              </a:solidFill>
              <a:latin typeface="Arial"/>
              <a:ea typeface="Arial"/>
              <a:cs typeface="Arial"/>
              <a:sym typeface="Arial"/>
            </a:endParaRPr>
          </a:p>
        </p:txBody>
      </p:sp>
      <p:sp>
        <p:nvSpPr>
          <p:cNvPr id="230" name="Google Shape;230;p34"/>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Example of a choice procedure that does not satisfy condition </a:t>
            </a:r>
            <a:r>
              <a:rPr b="1" i="1" lang="en-US" sz="3200" strike="noStrike">
                <a:latin typeface="Arial"/>
                <a:ea typeface="Arial"/>
                <a:cs typeface="Arial"/>
                <a:sym typeface="Arial"/>
              </a:rPr>
              <a:t>α</a:t>
            </a:r>
            <a:r>
              <a:rPr b="0" lang="en-US" sz="3200" strike="noStrike">
                <a:latin typeface="Arial"/>
                <a:ea typeface="Arial"/>
                <a:cs typeface="Arial"/>
                <a:sym typeface="Arial"/>
              </a:rPr>
              <a:t>?</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The </a:t>
            </a:r>
            <a:r>
              <a:rPr b="0" lang="en-US" sz="3200" u="sng" strike="noStrike">
                <a:latin typeface="Arial"/>
                <a:ea typeface="Arial"/>
                <a:cs typeface="Arial"/>
                <a:sym typeface="Arial"/>
              </a:rPr>
              <a:t>second-best procedure</a:t>
            </a:r>
            <a:endParaRPr b="0" sz="3200" strike="noStrike">
              <a:latin typeface="Arial"/>
              <a:ea typeface="Arial"/>
              <a:cs typeface="Arial"/>
              <a:sym typeface="Arial"/>
            </a:endParaRPr>
          </a:p>
          <a:p>
            <a:pPr indent="-324000" lvl="1" marL="864000" marR="0" rtl="0" algn="l">
              <a:spcBef>
                <a:spcPts val="1417"/>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the decision maker has in mind an ordering </a:t>
            </a:r>
            <a:r>
              <a:rPr b="1" i="1" lang="en-US" sz="2800" u="none" cap="none" strike="noStrike">
                <a:latin typeface="Arial"/>
                <a:ea typeface="Arial"/>
                <a:cs typeface="Arial"/>
                <a:sym typeface="Arial"/>
              </a:rPr>
              <a:t>≿</a:t>
            </a:r>
            <a:r>
              <a:rPr b="0" i="0" lang="en-US" sz="2800" u="none" cap="none" strike="noStrike">
                <a:latin typeface="Arial"/>
                <a:ea typeface="Arial"/>
                <a:cs typeface="Arial"/>
                <a:sym typeface="Arial"/>
              </a:rPr>
              <a:t>  of </a:t>
            </a:r>
            <a:r>
              <a:rPr b="1" i="1" lang="en-US" sz="2800" u="none" cap="none" strike="noStrike">
                <a:latin typeface="Arial"/>
                <a:ea typeface="Arial"/>
                <a:cs typeface="Arial"/>
                <a:sym typeface="Arial"/>
              </a:rPr>
              <a:t>X</a:t>
            </a:r>
            <a:r>
              <a:rPr b="0" i="0" lang="en-US" sz="2800" u="none" cap="none" strike="noStrike">
                <a:latin typeface="Arial"/>
                <a:ea typeface="Arial"/>
                <a:cs typeface="Arial"/>
                <a:sym typeface="Arial"/>
              </a:rPr>
              <a:t> and for any given choice problem set </a:t>
            </a:r>
            <a:r>
              <a:rPr b="1" i="1" lang="en-US" sz="2800" u="none" cap="none" strike="noStrike">
                <a:latin typeface="Arial"/>
                <a:ea typeface="Arial"/>
                <a:cs typeface="Arial"/>
                <a:sym typeface="Arial"/>
              </a:rPr>
              <a:t>A</a:t>
            </a:r>
            <a:r>
              <a:rPr b="0" i="0" lang="en-US" sz="2800" u="none" cap="none" strike="noStrike">
                <a:latin typeface="Arial"/>
                <a:ea typeface="Arial"/>
                <a:cs typeface="Arial"/>
                <a:sym typeface="Arial"/>
              </a:rPr>
              <a:t> chooses the </a:t>
            </a:r>
            <a:r>
              <a:rPr b="1" i="1" lang="en-US" sz="2800" u="none" cap="none" strike="noStrike">
                <a:latin typeface="Arial"/>
                <a:ea typeface="Arial"/>
                <a:cs typeface="Arial"/>
                <a:sym typeface="Arial"/>
              </a:rPr>
              <a:t>≿-maximal</a:t>
            </a:r>
            <a:r>
              <a:rPr b="0" i="0" lang="en-US" sz="2800" u="none" cap="none" strike="noStrike">
                <a:latin typeface="Arial"/>
                <a:ea typeface="Arial"/>
                <a:cs typeface="Arial"/>
                <a:sym typeface="Arial"/>
              </a:rPr>
              <a:t> from the non-optimal alternatives</a:t>
            </a:r>
            <a:endParaRPr b="0" i="0" sz="2800" u="none" cap="none" strike="noStrike">
              <a:latin typeface="Arial"/>
              <a:ea typeface="Arial"/>
              <a:cs typeface="Arial"/>
              <a:sym typeface="Arial"/>
            </a:endParaRPr>
          </a:p>
          <a:p>
            <a:pPr indent="-324000" lvl="0" marL="432000" marR="0" rtl="0" algn="l">
              <a:spcBef>
                <a:spcPts val="1134"/>
              </a:spcBef>
              <a:spcAft>
                <a:spcPts val="0"/>
              </a:spcAft>
              <a:buClr>
                <a:srgbClr val="000000"/>
              </a:buClr>
              <a:buSzPts val="1440"/>
              <a:buFont typeface="Noto Sans Symbols"/>
              <a:buChar char="●"/>
            </a:pPr>
            <a:r>
              <a:rPr b="0" lang="en-US" sz="3200" strike="noStrike">
                <a:latin typeface="Arial"/>
                <a:ea typeface="Arial"/>
                <a:cs typeface="Arial"/>
                <a:sym typeface="Arial"/>
              </a:rPr>
              <a:t>If </a:t>
            </a:r>
            <a:r>
              <a:rPr b="1" i="1" lang="en-US" sz="3200" strike="noStrike">
                <a:latin typeface="Arial"/>
                <a:ea typeface="Arial"/>
                <a:cs typeface="Arial"/>
                <a:sym typeface="Arial"/>
              </a:rPr>
              <a:t>A</a:t>
            </a:r>
            <a:r>
              <a:rPr b="0" lang="en-US" sz="3200" strike="noStrike">
                <a:latin typeface="Arial"/>
                <a:ea typeface="Arial"/>
                <a:cs typeface="Arial"/>
                <a:sym typeface="Arial"/>
              </a:rPr>
              <a:t> contains all the elements in </a:t>
            </a:r>
            <a:r>
              <a:rPr b="1" i="1" lang="en-US" sz="3200" strike="noStrike">
                <a:latin typeface="Arial"/>
                <a:ea typeface="Arial"/>
                <a:cs typeface="Arial"/>
                <a:sym typeface="Arial"/>
              </a:rPr>
              <a:t>B</a:t>
            </a:r>
            <a:r>
              <a:rPr b="0" lang="en-US" sz="3200" strike="noStrike">
                <a:latin typeface="Arial"/>
                <a:ea typeface="Arial"/>
                <a:cs typeface="Arial"/>
                <a:sym typeface="Arial"/>
              </a:rPr>
              <a:t> besides the  </a:t>
            </a:r>
            <a:r>
              <a:rPr b="1" i="1" lang="en-US" sz="3200" strike="noStrike">
                <a:latin typeface="Arial"/>
                <a:ea typeface="Arial"/>
                <a:cs typeface="Arial"/>
                <a:sym typeface="Arial"/>
              </a:rPr>
              <a:t>≿-best</a:t>
            </a:r>
            <a:r>
              <a:rPr b="0" lang="en-US" sz="3200" strike="noStrike">
                <a:latin typeface="Arial"/>
                <a:ea typeface="Arial"/>
                <a:cs typeface="Arial"/>
                <a:sym typeface="Arial"/>
              </a:rPr>
              <a:t>, then </a:t>
            </a:r>
            <a:r>
              <a:rPr b="1" i="1" lang="en-US" sz="3200" strike="noStrike">
                <a:latin typeface="Arial"/>
                <a:ea typeface="Arial"/>
                <a:cs typeface="Arial"/>
                <a:sym typeface="Arial"/>
              </a:rPr>
              <a:t>C(B) ∈ A ⊂ B</a:t>
            </a:r>
            <a:r>
              <a:rPr b="0" lang="en-US" sz="3200" strike="noStrike">
                <a:latin typeface="Arial"/>
                <a:ea typeface="Arial"/>
                <a:cs typeface="Arial"/>
                <a:sym typeface="Arial"/>
              </a:rPr>
              <a:t> but </a:t>
            </a:r>
            <a:r>
              <a:rPr b="1" i="1" lang="en-US" sz="3200" strike="noStrike">
                <a:latin typeface="Arial"/>
                <a:ea typeface="Arial"/>
                <a:cs typeface="Arial"/>
                <a:sym typeface="Arial"/>
              </a:rPr>
              <a:t>C(A) ≠ C(B)</a:t>
            </a:r>
            <a:endParaRPr b="0" sz="3200"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0">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5"/>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Rationalizing</a:t>
            </a:r>
            <a:endParaRPr b="0" sz="4400" strike="noStrike">
              <a:solidFill>
                <a:srgbClr val="000099"/>
              </a:solidFill>
              <a:latin typeface="Arial"/>
              <a:ea typeface="Arial"/>
              <a:cs typeface="Arial"/>
              <a:sym typeface="Arial"/>
            </a:endParaRPr>
          </a:p>
        </p:txBody>
      </p:sp>
      <p:sp>
        <p:nvSpPr>
          <p:cNvPr id="236" name="Google Shape;236;p35"/>
          <p:cNvSpPr txBox="1"/>
          <p:nvPr/>
        </p:nvSpPr>
        <p:spPr>
          <a:xfrm>
            <a:off x="504000" y="1769040"/>
            <a:ext cx="9071640" cy="519768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1" i="1" lang="en-US" sz="3200" strike="noStrike">
                <a:latin typeface="Arial"/>
                <a:ea typeface="Arial"/>
                <a:cs typeface="Arial"/>
                <a:sym typeface="Arial"/>
              </a:rPr>
              <a:t>Condition α</a:t>
            </a:r>
            <a:r>
              <a:rPr b="0" lang="en-US" sz="3200" strike="noStrike">
                <a:latin typeface="Arial"/>
                <a:ea typeface="Arial"/>
                <a:cs typeface="Arial"/>
                <a:sym typeface="Arial"/>
              </a:rPr>
              <a:t> is a sufficient condition for a </a:t>
            </a:r>
            <a:r>
              <a:rPr b="0" lang="en-US" sz="3200" u="sng" strike="noStrike">
                <a:latin typeface="Arial"/>
                <a:ea typeface="Arial"/>
                <a:cs typeface="Arial"/>
                <a:sym typeface="Arial"/>
              </a:rPr>
              <a:t>choice function</a:t>
            </a:r>
            <a:r>
              <a:rPr b="0" lang="en-US" sz="3200" strike="noStrike">
                <a:latin typeface="Arial"/>
                <a:ea typeface="Arial"/>
                <a:cs typeface="Arial"/>
                <a:sym typeface="Arial"/>
              </a:rPr>
              <a:t> to be formulated as if the decision maker is </a:t>
            </a:r>
            <a:r>
              <a:rPr b="0" lang="en-US" sz="3200" u="sng" strike="noStrike">
                <a:latin typeface="Arial"/>
                <a:ea typeface="Arial"/>
                <a:cs typeface="Arial"/>
                <a:sym typeface="Arial"/>
              </a:rPr>
              <a:t>maximizing</a:t>
            </a:r>
            <a:r>
              <a:rPr b="0" lang="en-US" sz="3200" strike="noStrike">
                <a:latin typeface="Arial"/>
                <a:ea typeface="Arial"/>
                <a:cs typeface="Arial"/>
                <a:sym typeface="Arial"/>
              </a:rPr>
              <a:t> some preference relation</a:t>
            </a:r>
            <a:endParaRPr b="0" sz="3200" strike="noStrike">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6"/>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Rationalizing</a:t>
            </a:r>
            <a:endParaRPr b="0" sz="4400" strike="noStrike">
              <a:solidFill>
                <a:srgbClr val="000099"/>
              </a:solidFill>
              <a:latin typeface="Arial"/>
              <a:ea typeface="Arial"/>
              <a:cs typeface="Arial"/>
              <a:sym typeface="Arial"/>
            </a:endParaRPr>
          </a:p>
        </p:txBody>
      </p:sp>
      <p:sp>
        <p:nvSpPr>
          <p:cNvPr id="242" name="Google Shape;242;p36"/>
          <p:cNvSpPr txBox="1"/>
          <p:nvPr/>
        </p:nvSpPr>
        <p:spPr>
          <a:xfrm>
            <a:off x="504000" y="1769040"/>
            <a:ext cx="9071640" cy="519768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1" lang="en-US" sz="3200" strike="noStrike">
                <a:latin typeface="Arial"/>
                <a:ea typeface="Arial"/>
                <a:cs typeface="Arial"/>
                <a:sym typeface="Arial"/>
              </a:rPr>
              <a:t>Proposition:</a:t>
            </a:r>
            <a:endParaRPr b="0" sz="3200" strike="noStrike">
              <a:latin typeface="Arial"/>
              <a:ea typeface="Arial"/>
              <a:cs typeface="Arial"/>
              <a:sym typeface="Arial"/>
            </a:endParaRPr>
          </a:p>
          <a:p>
            <a:pPr indent="-324000" lvl="1" marL="864000" marR="0" rtl="0" algn="l">
              <a:spcBef>
                <a:spcPts val="1417"/>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Assume that </a:t>
            </a:r>
            <a:r>
              <a:rPr b="1" i="1" lang="en-US" sz="2800" u="none" cap="none" strike="noStrike">
                <a:latin typeface="Arial"/>
                <a:ea typeface="Arial"/>
                <a:cs typeface="Arial"/>
                <a:sym typeface="Arial"/>
              </a:rPr>
              <a:t>C</a:t>
            </a:r>
            <a:r>
              <a:rPr b="0" i="0" lang="en-US" sz="2800" u="none" cap="none" strike="noStrike">
                <a:latin typeface="Arial"/>
                <a:ea typeface="Arial"/>
                <a:cs typeface="Arial"/>
                <a:sym typeface="Arial"/>
              </a:rPr>
              <a:t> is a choice function with a domain containing at least all subsets of </a:t>
            </a:r>
            <a:r>
              <a:rPr b="1" i="1" lang="en-US" sz="2800" u="none" cap="none" strike="noStrike">
                <a:latin typeface="Arial"/>
                <a:ea typeface="Arial"/>
                <a:cs typeface="Arial"/>
                <a:sym typeface="Arial"/>
              </a:rPr>
              <a:t>X</a:t>
            </a:r>
            <a:r>
              <a:rPr b="0" i="0" lang="en-US" sz="2800" u="none" cap="none" strike="noStrike">
                <a:latin typeface="Arial"/>
                <a:ea typeface="Arial"/>
                <a:cs typeface="Arial"/>
                <a:sym typeface="Arial"/>
              </a:rPr>
              <a:t> of size </a:t>
            </a:r>
            <a:r>
              <a:rPr b="1" i="1" lang="en-US" sz="2800" u="none" cap="none" strike="noStrike">
                <a:latin typeface="Arial"/>
                <a:ea typeface="Arial"/>
                <a:cs typeface="Arial"/>
                <a:sym typeface="Arial"/>
              </a:rPr>
              <a:t>2</a:t>
            </a:r>
            <a:r>
              <a:rPr b="0" i="0" lang="en-US" sz="2800" u="none" cap="none" strike="noStrike">
                <a:latin typeface="Arial"/>
                <a:ea typeface="Arial"/>
                <a:cs typeface="Arial"/>
                <a:sym typeface="Arial"/>
              </a:rPr>
              <a:t> or </a:t>
            </a:r>
            <a:r>
              <a:rPr b="1" i="1" lang="en-US" sz="2800" u="none" cap="none" strike="noStrike">
                <a:latin typeface="Arial"/>
                <a:ea typeface="Arial"/>
                <a:cs typeface="Arial"/>
                <a:sym typeface="Arial"/>
              </a:rPr>
              <a:t>3</a:t>
            </a:r>
            <a:r>
              <a:rPr b="0" i="0" lang="en-US" sz="2800" u="none" cap="none" strike="noStrike">
                <a:latin typeface="Arial"/>
                <a:ea typeface="Arial"/>
                <a:cs typeface="Arial"/>
                <a:sym typeface="Arial"/>
              </a:rPr>
              <a:t>. If </a:t>
            </a:r>
            <a:r>
              <a:rPr b="1" i="1" lang="en-US" sz="2800" u="none" cap="none" strike="noStrike">
                <a:latin typeface="Arial"/>
                <a:ea typeface="Arial"/>
                <a:cs typeface="Arial"/>
                <a:sym typeface="Arial"/>
              </a:rPr>
              <a:t>C</a:t>
            </a:r>
            <a:r>
              <a:rPr b="0" i="0" lang="en-US" sz="2800" u="none" cap="none" strike="noStrike">
                <a:latin typeface="Arial"/>
                <a:ea typeface="Arial"/>
                <a:cs typeface="Arial"/>
                <a:sym typeface="Arial"/>
              </a:rPr>
              <a:t> satisfies </a:t>
            </a:r>
            <a:r>
              <a:rPr b="1" i="1" lang="en-US" sz="2800" u="none" cap="none" strike="noStrike">
                <a:latin typeface="Arial"/>
                <a:ea typeface="Arial"/>
                <a:cs typeface="Arial"/>
                <a:sym typeface="Arial"/>
              </a:rPr>
              <a:t>condition α</a:t>
            </a:r>
            <a:r>
              <a:rPr b="0" i="0" lang="en-US" sz="2800" u="none" cap="none" strike="noStrike">
                <a:latin typeface="Arial"/>
                <a:ea typeface="Arial"/>
                <a:cs typeface="Arial"/>
                <a:sym typeface="Arial"/>
              </a:rPr>
              <a:t>, then there is a preference  </a:t>
            </a:r>
            <a:r>
              <a:rPr b="1" i="1" lang="en-US" sz="2800" u="none" cap="none" strike="noStrike">
                <a:latin typeface="Arial"/>
                <a:ea typeface="Arial"/>
                <a:cs typeface="Arial"/>
                <a:sym typeface="Arial"/>
              </a:rPr>
              <a:t>≿ </a:t>
            </a:r>
            <a:r>
              <a:rPr b="0" i="0" lang="en-US" sz="2800" u="none" cap="none" strike="noStrike">
                <a:latin typeface="Arial"/>
                <a:ea typeface="Arial"/>
                <a:cs typeface="Arial"/>
                <a:sym typeface="Arial"/>
              </a:rPr>
              <a:t>on </a:t>
            </a:r>
            <a:r>
              <a:rPr b="1" i="1" lang="en-US" sz="2800" u="none" cap="none" strike="noStrike">
                <a:latin typeface="Arial"/>
                <a:ea typeface="Arial"/>
                <a:cs typeface="Arial"/>
                <a:sym typeface="Arial"/>
              </a:rPr>
              <a:t>X</a:t>
            </a:r>
            <a:r>
              <a:rPr b="0" i="0" lang="en-US" sz="2800" u="none" cap="none" strike="noStrike">
                <a:latin typeface="Arial"/>
                <a:ea typeface="Arial"/>
                <a:cs typeface="Arial"/>
                <a:sym typeface="Arial"/>
              </a:rPr>
              <a:t> so that </a:t>
            </a:r>
            <a:r>
              <a:rPr b="1" i="1" lang="en-US" sz="2800" u="none" cap="none" strike="noStrike">
                <a:latin typeface="Arial"/>
                <a:ea typeface="Arial"/>
                <a:cs typeface="Arial"/>
                <a:sym typeface="Arial"/>
              </a:rPr>
              <a:t>C = C</a:t>
            </a:r>
            <a:r>
              <a:rPr b="1" baseline="-25000" i="1" lang="en-US" sz="2800" u="none" cap="none" strike="noStrike">
                <a:latin typeface="Arial"/>
                <a:ea typeface="Arial"/>
                <a:cs typeface="Arial"/>
                <a:sym typeface="Arial"/>
              </a:rPr>
              <a:t>≿</a:t>
            </a:r>
            <a:endParaRPr b="0" i="0" sz="2800" u="none" cap="none" strike="noStrike">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7"/>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Rationalizing</a:t>
            </a:r>
            <a:endParaRPr b="0" sz="4400" strike="noStrike">
              <a:solidFill>
                <a:srgbClr val="000099"/>
              </a:solidFill>
              <a:latin typeface="Arial"/>
              <a:ea typeface="Arial"/>
              <a:cs typeface="Arial"/>
              <a:sym typeface="Arial"/>
            </a:endParaRPr>
          </a:p>
        </p:txBody>
      </p:sp>
      <p:sp>
        <p:nvSpPr>
          <p:cNvPr id="248" name="Google Shape;248;p37"/>
          <p:cNvSpPr txBox="1"/>
          <p:nvPr/>
        </p:nvSpPr>
        <p:spPr>
          <a:xfrm>
            <a:off x="180000" y="1443960"/>
            <a:ext cx="9720000" cy="59720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080"/>
              <a:buFont typeface="Noto Sans Symbols"/>
              <a:buChar char="●"/>
            </a:pPr>
            <a:r>
              <a:rPr b="1" lang="en-US" sz="2400" strike="noStrike">
                <a:latin typeface="Arial"/>
                <a:ea typeface="Arial"/>
                <a:cs typeface="Arial"/>
                <a:sym typeface="Arial"/>
              </a:rPr>
              <a:t>Proposition:</a:t>
            </a:r>
            <a:endParaRPr b="0" sz="2400" strike="noStrike">
              <a:latin typeface="Arial"/>
              <a:ea typeface="Arial"/>
              <a:cs typeface="Arial"/>
              <a:sym typeface="Arial"/>
            </a:endParaRPr>
          </a:p>
          <a:p>
            <a:pPr indent="-324000" lvl="1" marL="864000" marR="0" rtl="0" algn="l">
              <a:spcBef>
                <a:spcPts val="1417"/>
              </a:spcBef>
              <a:spcAft>
                <a:spcPts val="0"/>
              </a:spcAft>
              <a:buClr>
                <a:srgbClr val="000000"/>
              </a:buClr>
              <a:buSzPts val="990"/>
              <a:buFont typeface="Noto Sans Symbols"/>
              <a:buChar char="●"/>
            </a:pPr>
            <a:r>
              <a:rPr b="0" i="0" lang="en-US" sz="2200" u="none" cap="none" strike="noStrike">
                <a:latin typeface="Arial"/>
                <a:ea typeface="Arial"/>
                <a:cs typeface="Arial"/>
                <a:sym typeface="Arial"/>
              </a:rPr>
              <a:t>Assume that </a:t>
            </a:r>
            <a:r>
              <a:rPr b="1" i="1" lang="en-US" sz="2200" u="none" cap="none" strike="noStrike">
                <a:latin typeface="Arial"/>
                <a:ea typeface="Arial"/>
                <a:cs typeface="Arial"/>
                <a:sym typeface="Arial"/>
              </a:rPr>
              <a:t>C</a:t>
            </a:r>
            <a:r>
              <a:rPr b="0" i="0" lang="en-US" sz="2200" u="none" cap="none" strike="noStrike">
                <a:latin typeface="Arial"/>
                <a:ea typeface="Arial"/>
                <a:cs typeface="Arial"/>
                <a:sym typeface="Arial"/>
              </a:rPr>
              <a:t> is a choice function with a domain containing at least all subsets of </a:t>
            </a:r>
            <a:r>
              <a:rPr b="1" i="1" lang="en-US" sz="2200" u="none" cap="none" strike="noStrike">
                <a:latin typeface="Arial"/>
                <a:ea typeface="Arial"/>
                <a:cs typeface="Arial"/>
                <a:sym typeface="Arial"/>
              </a:rPr>
              <a:t>X</a:t>
            </a:r>
            <a:r>
              <a:rPr b="0" i="0" lang="en-US" sz="2200" u="none" cap="none" strike="noStrike">
                <a:latin typeface="Arial"/>
                <a:ea typeface="Arial"/>
                <a:cs typeface="Arial"/>
                <a:sym typeface="Arial"/>
              </a:rPr>
              <a:t> of size </a:t>
            </a:r>
            <a:r>
              <a:rPr b="1" i="1" lang="en-US" sz="2200" u="none" cap="none" strike="noStrike">
                <a:latin typeface="Arial"/>
                <a:ea typeface="Arial"/>
                <a:cs typeface="Arial"/>
                <a:sym typeface="Arial"/>
              </a:rPr>
              <a:t>2</a:t>
            </a:r>
            <a:r>
              <a:rPr b="0" i="0" lang="en-US" sz="2200" u="none" cap="none" strike="noStrike">
                <a:latin typeface="Arial"/>
                <a:ea typeface="Arial"/>
                <a:cs typeface="Arial"/>
                <a:sym typeface="Arial"/>
              </a:rPr>
              <a:t> or </a:t>
            </a:r>
            <a:r>
              <a:rPr b="1" i="1" lang="en-US" sz="2200" u="none" cap="none" strike="noStrike">
                <a:latin typeface="Arial"/>
                <a:ea typeface="Arial"/>
                <a:cs typeface="Arial"/>
                <a:sym typeface="Arial"/>
              </a:rPr>
              <a:t>3</a:t>
            </a:r>
            <a:r>
              <a:rPr b="0" i="0" lang="en-US" sz="2200" u="none" cap="none" strike="noStrike">
                <a:latin typeface="Arial"/>
                <a:ea typeface="Arial"/>
                <a:cs typeface="Arial"/>
                <a:sym typeface="Arial"/>
              </a:rPr>
              <a:t>. If </a:t>
            </a:r>
            <a:r>
              <a:rPr b="1" i="1" lang="en-US" sz="2200" u="none" cap="none" strike="noStrike">
                <a:latin typeface="Arial"/>
                <a:ea typeface="Arial"/>
                <a:cs typeface="Arial"/>
                <a:sym typeface="Arial"/>
              </a:rPr>
              <a:t>C</a:t>
            </a:r>
            <a:r>
              <a:rPr b="0" i="0" lang="en-US" sz="2200" u="none" cap="none" strike="noStrike">
                <a:latin typeface="Arial"/>
                <a:ea typeface="Arial"/>
                <a:cs typeface="Arial"/>
                <a:sym typeface="Arial"/>
              </a:rPr>
              <a:t> satisfies </a:t>
            </a:r>
            <a:r>
              <a:rPr b="1" i="1" lang="en-US" sz="2200" u="none" cap="none" strike="noStrike">
                <a:latin typeface="Arial"/>
                <a:ea typeface="Arial"/>
                <a:cs typeface="Arial"/>
                <a:sym typeface="Arial"/>
              </a:rPr>
              <a:t>condition α</a:t>
            </a:r>
            <a:r>
              <a:rPr b="0" i="0" lang="en-US" sz="2200" u="none" cap="none" strike="noStrike">
                <a:latin typeface="Arial"/>
                <a:ea typeface="Arial"/>
                <a:cs typeface="Arial"/>
                <a:sym typeface="Arial"/>
              </a:rPr>
              <a:t>, then there is a preference  </a:t>
            </a:r>
            <a:r>
              <a:rPr b="1" i="1" lang="en-US" sz="2200" u="none" cap="none" strike="noStrike">
                <a:latin typeface="Arial"/>
                <a:ea typeface="Arial"/>
                <a:cs typeface="Arial"/>
                <a:sym typeface="Arial"/>
              </a:rPr>
              <a:t>≿ </a:t>
            </a:r>
            <a:r>
              <a:rPr b="0" i="0" lang="en-US" sz="2200" u="none" cap="none" strike="noStrike">
                <a:latin typeface="Arial"/>
                <a:ea typeface="Arial"/>
                <a:cs typeface="Arial"/>
                <a:sym typeface="Arial"/>
              </a:rPr>
              <a:t>on </a:t>
            </a:r>
            <a:r>
              <a:rPr b="1" i="1" lang="en-US" sz="2200" u="none" cap="none" strike="noStrike">
                <a:latin typeface="Arial"/>
                <a:ea typeface="Arial"/>
                <a:cs typeface="Arial"/>
                <a:sym typeface="Arial"/>
              </a:rPr>
              <a:t>X</a:t>
            </a:r>
            <a:r>
              <a:rPr b="0" i="0" lang="en-US" sz="2200" u="none" cap="none" strike="noStrike">
                <a:latin typeface="Arial"/>
                <a:ea typeface="Arial"/>
                <a:cs typeface="Arial"/>
                <a:sym typeface="Arial"/>
              </a:rPr>
              <a:t> so that </a:t>
            </a:r>
            <a:r>
              <a:rPr b="1" i="1" lang="en-US" sz="2200" u="none" cap="none" strike="noStrike">
                <a:latin typeface="Arial"/>
                <a:ea typeface="Arial"/>
                <a:cs typeface="Arial"/>
                <a:sym typeface="Arial"/>
              </a:rPr>
              <a:t>C = C</a:t>
            </a:r>
            <a:r>
              <a:rPr b="1" baseline="-25000" i="1" lang="en-US" sz="2200" u="none" cap="none" strike="noStrike">
                <a:latin typeface="Arial"/>
                <a:ea typeface="Arial"/>
                <a:cs typeface="Arial"/>
                <a:sym typeface="Arial"/>
              </a:rPr>
              <a:t>≿</a:t>
            </a:r>
            <a:endParaRPr b="0" i="0" sz="2200" u="none" cap="none" strike="noStrike">
              <a:latin typeface="Arial"/>
              <a:ea typeface="Arial"/>
              <a:cs typeface="Arial"/>
              <a:sym typeface="Arial"/>
            </a:endParaRPr>
          </a:p>
          <a:p>
            <a:pPr indent="-324000" lvl="0" marL="432000" marR="0" rtl="0" algn="l">
              <a:spcBef>
                <a:spcPts val="1134"/>
              </a:spcBef>
              <a:spcAft>
                <a:spcPts val="0"/>
              </a:spcAft>
              <a:buClr>
                <a:srgbClr val="000000"/>
              </a:buClr>
              <a:buSzPts val="1080"/>
              <a:buFont typeface="Noto Sans Symbols"/>
              <a:buChar char="●"/>
            </a:pPr>
            <a:r>
              <a:rPr b="1" i="1" lang="en-US" sz="2400" strike="noStrike">
                <a:latin typeface="Arial"/>
                <a:ea typeface="Arial"/>
                <a:cs typeface="Arial"/>
                <a:sym typeface="Arial"/>
              </a:rPr>
              <a:t>Proof:</a:t>
            </a:r>
            <a:endParaRPr b="0" sz="2400" strike="noStrike">
              <a:latin typeface="Arial"/>
              <a:ea typeface="Arial"/>
              <a:cs typeface="Arial"/>
              <a:sym typeface="Arial"/>
            </a:endParaRPr>
          </a:p>
          <a:p>
            <a:pPr indent="-324000" lvl="1" marL="864000" marR="0" rtl="0" algn="l">
              <a:spcBef>
                <a:spcPts val="1417"/>
              </a:spcBef>
              <a:spcAft>
                <a:spcPts val="0"/>
              </a:spcAft>
              <a:buClr>
                <a:srgbClr val="000000"/>
              </a:buClr>
              <a:buSzPts val="990"/>
              <a:buFont typeface="Noto Sans Symbols"/>
              <a:buChar char="●"/>
            </a:pPr>
            <a:r>
              <a:rPr b="0" i="0" lang="en-US" sz="2200" u="none" cap="none" strike="noStrike">
                <a:latin typeface="Arial"/>
                <a:ea typeface="Arial"/>
                <a:cs typeface="Arial"/>
                <a:sym typeface="Arial"/>
              </a:rPr>
              <a:t>Define</a:t>
            </a:r>
            <a:r>
              <a:rPr b="1" i="1" lang="en-US" sz="2200" u="none" cap="none" strike="noStrike">
                <a:latin typeface="Arial"/>
                <a:ea typeface="Arial"/>
                <a:cs typeface="Arial"/>
                <a:sym typeface="Arial"/>
              </a:rPr>
              <a:t> ≿ </a:t>
            </a:r>
            <a:r>
              <a:rPr b="0" i="0" lang="en-US" sz="2200" u="none" cap="none" strike="noStrike">
                <a:latin typeface="Arial"/>
                <a:ea typeface="Arial"/>
                <a:cs typeface="Arial"/>
                <a:sym typeface="Arial"/>
              </a:rPr>
              <a:t>by</a:t>
            </a:r>
            <a:r>
              <a:rPr b="1" i="1" lang="en-US" sz="2200" u="none" cap="none" strike="noStrike">
                <a:latin typeface="Arial"/>
                <a:ea typeface="Arial"/>
                <a:cs typeface="Arial"/>
                <a:sym typeface="Arial"/>
              </a:rPr>
              <a:t> x ≿ y </a:t>
            </a:r>
            <a:r>
              <a:rPr b="0" i="0" lang="en-US" sz="2200" u="none" cap="none" strike="noStrike">
                <a:latin typeface="Arial"/>
                <a:ea typeface="Arial"/>
                <a:cs typeface="Arial"/>
                <a:sym typeface="Arial"/>
              </a:rPr>
              <a:t>if</a:t>
            </a:r>
            <a:r>
              <a:rPr b="1" i="1" lang="en-US" sz="2200" u="none" cap="none" strike="noStrike">
                <a:latin typeface="Arial"/>
                <a:ea typeface="Arial"/>
                <a:cs typeface="Arial"/>
                <a:sym typeface="Arial"/>
              </a:rPr>
              <a:t> x = C({x, y})</a:t>
            </a:r>
            <a:endParaRPr b="0" i="0" sz="22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990"/>
              <a:buFont typeface="Noto Sans Symbols"/>
              <a:buChar char="●"/>
            </a:pPr>
            <a:r>
              <a:rPr b="0" i="0" lang="en-US" sz="2200" u="none" cap="none" strike="noStrike">
                <a:latin typeface="Arial"/>
                <a:ea typeface="Arial"/>
                <a:cs typeface="Arial"/>
                <a:sym typeface="Arial"/>
              </a:rPr>
              <a:t>Is the relation</a:t>
            </a:r>
            <a:r>
              <a:rPr b="1" i="1" lang="en-US" sz="2200" u="none" cap="none" strike="noStrike">
                <a:latin typeface="Arial"/>
                <a:ea typeface="Arial"/>
                <a:cs typeface="Arial"/>
                <a:sym typeface="Arial"/>
              </a:rPr>
              <a:t> ≿ </a:t>
            </a:r>
            <a:r>
              <a:rPr b="0" i="0" lang="en-US" sz="2200" u="none" cap="none" strike="noStrike">
                <a:latin typeface="Arial"/>
                <a:ea typeface="Arial"/>
                <a:cs typeface="Arial"/>
                <a:sym typeface="Arial"/>
              </a:rPr>
              <a:t>a preference relation?</a:t>
            </a:r>
            <a:endParaRPr b="0" i="0" sz="2200" u="none" cap="none" strike="noStrike">
              <a:latin typeface="Arial"/>
              <a:ea typeface="Arial"/>
              <a:cs typeface="Arial"/>
              <a:sym typeface="Arial"/>
            </a:endParaRPr>
          </a:p>
          <a:p>
            <a:pPr indent="-287999" lvl="2" marL="1296000" marR="0" rtl="0" algn="l">
              <a:spcBef>
                <a:spcPts val="1134"/>
              </a:spcBef>
              <a:spcAft>
                <a:spcPts val="0"/>
              </a:spcAft>
              <a:buClr>
                <a:srgbClr val="000000"/>
              </a:buClr>
              <a:buSzPts val="1350"/>
              <a:buFont typeface="Noto Sans Symbols"/>
              <a:buChar char="−"/>
            </a:pPr>
            <a:r>
              <a:rPr b="1" i="0" lang="en-US" sz="1800" u="none" cap="none" strike="noStrike">
                <a:latin typeface="Arial"/>
                <a:ea typeface="Arial"/>
                <a:cs typeface="Arial"/>
                <a:sym typeface="Arial"/>
              </a:rPr>
              <a:t>Completeness:</a:t>
            </a:r>
            <a:r>
              <a:rPr b="1" i="1" lang="en-US" sz="1800" u="none" cap="none" strike="noStrike">
                <a:latin typeface="Arial"/>
                <a:ea typeface="Arial"/>
                <a:cs typeface="Arial"/>
                <a:sym typeface="Arial"/>
              </a:rPr>
              <a:t> C({x, y}) </a:t>
            </a:r>
            <a:r>
              <a:rPr b="0" i="0" lang="en-US" sz="1800" u="none" cap="none" strike="noStrike">
                <a:latin typeface="Arial"/>
                <a:ea typeface="Arial"/>
                <a:cs typeface="Arial"/>
                <a:sym typeface="Arial"/>
              </a:rPr>
              <a:t>is always well defined</a:t>
            </a:r>
            <a:endParaRPr b="0" i="0" sz="1800" u="none" cap="none" strike="noStrike">
              <a:latin typeface="Arial"/>
              <a:ea typeface="Arial"/>
              <a:cs typeface="Arial"/>
              <a:sym typeface="Arial"/>
            </a:endParaRPr>
          </a:p>
          <a:p>
            <a:pPr indent="-287999" lvl="2" marL="1296000" marR="0" rtl="0" algn="l">
              <a:spcBef>
                <a:spcPts val="850"/>
              </a:spcBef>
              <a:spcAft>
                <a:spcPts val="0"/>
              </a:spcAft>
              <a:buClr>
                <a:srgbClr val="000000"/>
              </a:buClr>
              <a:buSzPts val="1350"/>
              <a:buFont typeface="Noto Sans Symbols"/>
              <a:buChar char="−"/>
            </a:pPr>
            <a:r>
              <a:rPr b="1" i="0" lang="en-US" sz="1800" u="none" cap="none" strike="noStrike">
                <a:latin typeface="Arial"/>
                <a:ea typeface="Arial"/>
                <a:cs typeface="Arial"/>
                <a:sym typeface="Arial"/>
              </a:rPr>
              <a:t>Transitivity:</a:t>
            </a:r>
            <a:r>
              <a:rPr b="1" i="1" lang="en-US" sz="1800" u="none" cap="none" strike="noStrike">
                <a:latin typeface="Arial"/>
                <a:ea typeface="Arial"/>
                <a:cs typeface="Arial"/>
                <a:sym typeface="Arial"/>
              </a:rPr>
              <a:t> </a:t>
            </a:r>
            <a:r>
              <a:rPr b="0" i="0" lang="en-US" sz="1800" u="none" cap="none" strike="noStrike">
                <a:latin typeface="Arial"/>
                <a:ea typeface="Arial"/>
                <a:cs typeface="Arial"/>
                <a:sym typeface="Arial"/>
              </a:rPr>
              <a:t>If</a:t>
            </a:r>
            <a:r>
              <a:rPr b="1" i="1" lang="en-US" sz="1800" u="none" cap="none" strike="noStrike">
                <a:latin typeface="Arial"/>
                <a:ea typeface="Arial"/>
                <a:cs typeface="Arial"/>
                <a:sym typeface="Arial"/>
              </a:rPr>
              <a:t> x ≿ y </a:t>
            </a:r>
            <a:r>
              <a:rPr b="0" i="0" lang="en-US" sz="1800" u="none" cap="none" strike="noStrike">
                <a:latin typeface="Arial"/>
                <a:ea typeface="Arial"/>
                <a:cs typeface="Arial"/>
                <a:sym typeface="Arial"/>
              </a:rPr>
              <a:t>and</a:t>
            </a:r>
            <a:r>
              <a:rPr b="1" i="1" lang="en-US" sz="1800" u="none" cap="none" strike="noStrike">
                <a:latin typeface="Arial"/>
                <a:ea typeface="Arial"/>
                <a:cs typeface="Arial"/>
                <a:sym typeface="Arial"/>
              </a:rPr>
              <a:t> y ≿ z, C({x, y}) = x </a:t>
            </a:r>
            <a:r>
              <a:rPr b="0" i="0" lang="en-US" sz="1800" u="none" cap="none" strike="noStrike">
                <a:latin typeface="Arial"/>
                <a:ea typeface="Arial"/>
                <a:cs typeface="Arial"/>
                <a:sym typeface="Arial"/>
              </a:rPr>
              <a:t>and</a:t>
            </a:r>
            <a:r>
              <a:rPr b="1" i="1" lang="en-US" sz="1800" u="none" cap="none" strike="noStrike">
                <a:latin typeface="Arial"/>
                <a:ea typeface="Arial"/>
                <a:cs typeface="Arial"/>
                <a:sym typeface="Arial"/>
              </a:rPr>
              <a:t> C({y, z}) = y</a:t>
            </a:r>
            <a:r>
              <a:rPr b="0" i="0" lang="en-US" sz="1800" u="none" cap="none" strike="noStrike">
                <a:latin typeface="Arial"/>
                <a:ea typeface="Arial"/>
                <a:cs typeface="Arial"/>
                <a:sym typeface="Arial"/>
              </a:rPr>
              <a:t>. If </a:t>
            </a:r>
            <a:r>
              <a:rPr b="1" i="1" lang="en-US" sz="1800" u="none" cap="none" strike="noStrike">
                <a:latin typeface="Arial"/>
                <a:ea typeface="Arial"/>
                <a:cs typeface="Arial"/>
                <a:sym typeface="Arial"/>
              </a:rPr>
              <a:t>C({x, z}) ≠ x, C({x, z}) = z</a:t>
            </a:r>
            <a:r>
              <a:rPr b="0" i="0" lang="en-US" sz="1800" u="none" cap="none" strike="noStrike">
                <a:latin typeface="Arial"/>
                <a:ea typeface="Arial"/>
                <a:cs typeface="Arial"/>
                <a:sym typeface="Arial"/>
              </a:rPr>
              <a:t>. By </a:t>
            </a:r>
            <a:r>
              <a:rPr b="1" i="0" lang="en-US" sz="1800" u="none" cap="none" strike="noStrike">
                <a:latin typeface="Arial"/>
                <a:ea typeface="Arial"/>
                <a:cs typeface="Arial"/>
                <a:sym typeface="Arial"/>
              </a:rPr>
              <a:t>condition α</a:t>
            </a:r>
            <a:r>
              <a:rPr b="1" i="1" lang="en-US" sz="1800" u="none" cap="none" strike="noStrike">
                <a:latin typeface="Arial"/>
                <a:ea typeface="Arial"/>
                <a:cs typeface="Arial"/>
                <a:sym typeface="Arial"/>
              </a:rPr>
              <a:t> </a:t>
            </a:r>
            <a:r>
              <a:rPr b="0" i="0" lang="en-US" sz="1800" u="none" cap="none" strike="noStrike">
                <a:latin typeface="Arial"/>
                <a:ea typeface="Arial"/>
                <a:cs typeface="Arial"/>
                <a:sym typeface="Arial"/>
              </a:rPr>
              <a:t>and </a:t>
            </a:r>
            <a:r>
              <a:rPr b="1" i="1" lang="en-US" sz="1800" u="none" cap="none" strike="noStrike">
                <a:latin typeface="Arial"/>
                <a:ea typeface="Arial"/>
                <a:cs typeface="Arial"/>
                <a:sym typeface="Arial"/>
              </a:rPr>
              <a:t>C({x, z}) = z , C({x, y, z}) ≠ x</a:t>
            </a:r>
            <a:r>
              <a:rPr b="0" i="0" lang="en-US" sz="1800" u="none" cap="none" strike="noStrike">
                <a:latin typeface="Arial"/>
                <a:ea typeface="Arial"/>
                <a:cs typeface="Arial"/>
                <a:sym typeface="Arial"/>
              </a:rPr>
              <a:t>. By </a:t>
            </a:r>
            <a:r>
              <a:rPr b="1" i="0" lang="en-US" sz="1800" u="none" cap="none" strike="noStrike">
                <a:latin typeface="Arial"/>
                <a:ea typeface="Arial"/>
                <a:cs typeface="Arial"/>
                <a:sym typeface="Arial"/>
              </a:rPr>
              <a:t>condition α</a:t>
            </a:r>
            <a:r>
              <a:rPr b="1" i="1" lang="en-US" sz="1800" u="none" cap="none" strike="noStrike">
                <a:latin typeface="Arial"/>
                <a:ea typeface="Arial"/>
                <a:cs typeface="Arial"/>
                <a:sym typeface="Arial"/>
              </a:rPr>
              <a:t> </a:t>
            </a:r>
            <a:r>
              <a:rPr b="0" i="0" lang="en-US" sz="1800" u="none" cap="none" strike="noStrike">
                <a:latin typeface="Arial"/>
                <a:ea typeface="Arial"/>
                <a:cs typeface="Arial"/>
                <a:sym typeface="Arial"/>
              </a:rPr>
              <a:t>and</a:t>
            </a:r>
            <a:r>
              <a:rPr b="1" i="1" lang="en-US" sz="1800" u="none" cap="none" strike="noStrike">
                <a:latin typeface="Arial"/>
                <a:ea typeface="Arial"/>
                <a:cs typeface="Arial"/>
                <a:sym typeface="Arial"/>
              </a:rPr>
              <a:t> C({x, y}) = x, C({x, y, z}) ≠ y, </a:t>
            </a:r>
            <a:r>
              <a:rPr b="0" i="0" lang="en-US" sz="1800" u="none" cap="none" strike="noStrike">
                <a:latin typeface="Arial"/>
                <a:ea typeface="Arial"/>
                <a:cs typeface="Arial"/>
                <a:sym typeface="Arial"/>
              </a:rPr>
              <a:t>and by </a:t>
            </a:r>
            <a:r>
              <a:rPr b="1" i="0" lang="en-US" sz="1800" u="none" cap="none" strike="noStrike">
                <a:latin typeface="Arial"/>
                <a:ea typeface="Arial"/>
                <a:cs typeface="Arial"/>
                <a:sym typeface="Arial"/>
              </a:rPr>
              <a:t>condition α</a:t>
            </a:r>
            <a:r>
              <a:rPr b="1" i="1" lang="en-US" sz="1800" u="none" cap="none" strike="noStrike">
                <a:latin typeface="Arial"/>
                <a:ea typeface="Arial"/>
                <a:cs typeface="Arial"/>
                <a:sym typeface="Arial"/>
              </a:rPr>
              <a:t> </a:t>
            </a:r>
            <a:r>
              <a:rPr b="0" i="0" lang="en-US" sz="1800" u="none" cap="none" strike="noStrike">
                <a:latin typeface="Arial"/>
                <a:ea typeface="Arial"/>
                <a:cs typeface="Arial"/>
                <a:sym typeface="Arial"/>
              </a:rPr>
              <a:t>and</a:t>
            </a:r>
            <a:r>
              <a:rPr b="1" i="1" lang="en-US" sz="1800" u="none" cap="none" strike="noStrike">
                <a:latin typeface="Arial"/>
                <a:ea typeface="Arial"/>
                <a:cs typeface="Arial"/>
                <a:sym typeface="Arial"/>
              </a:rPr>
              <a:t> C({y, z}) = y,            C({x, y, z}) ≠ z. </a:t>
            </a:r>
            <a:r>
              <a:rPr b="0" i="0" lang="en-US" sz="1800" u="none" cap="none" strike="noStrike">
                <a:latin typeface="Arial"/>
                <a:ea typeface="Arial"/>
                <a:cs typeface="Arial"/>
                <a:sym typeface="Arial"/>
              </a:rPr>
              <a:t>A contradiction to </a:t>
            </a:r>
            <a:r>
              <a:rPr b="1" i="1" lang="en-US" sz="1800" u="none" cap="none" strike="noStrike">
                <a:latin typeface="Arial"/>
                <a:ea typeface="Arial"/>
                <a:cs typeface="Arial"/>
                <a:sym typeface="Arial"/>
              </a:rPr>
              <a:t>C({x, y, z}) ∈ {x, y, z}</a:t>
            </a:r>
            <a:endParaRPr b="0" i="0" sz="1800" u="none" cap="none" strike="noStrike">
              <a:latin typeface="Arial"/>
              <a:ea typeface="Arial"/>
              <a:cs typeface="Arial"/>
              <a:sym typeface="Arial"/>
            </a:endParaRPr>
          </a:p>
          <a:p>
            <a:pPr indent="-324000" lvl="1" marL="864000" marR="0" rtl="0" algn="l">
              <a:spcBef>
                <a:spcPts val="850"/>
              </a:spcBef>
              <a:spcAft>
                <a:spcPts val="0"/>
              </a:spcAft>
              <a:buClr>
                <a:srgbClr val="000000"/>
              </a:buClr>
              <a:buSzPts val="1080"/>
              <a:buFont typeface="Noto Sans Symbols"/>
              <a:buChar char="●"/>
            </a:pPr>
            <a:r>
              <a:rPr b="0" i="0" lang="en-US" sz="2400" u="none" cap="none" strike="noStrike">
                <a:latin typeface="Arial"/>
                <a:ea typeface="Arial"/>
                <a:cs typeface="Arial"/>
                <a:sym typeface="Arial"/>
              </a:rPr>
              <a:t>Is </a:t>
            </a:r>
            <a:r>
              <a:rPr b="1" i="1" lang="en-US" sz="2200" u="none" cap="none" strike="noStrike">
                <a:latin typeface="Arial"/>
                <a:ea typeface="Arial"/>
                <a:cs typeface="Arial"/>
                <a:sym typeface="Arial"/>
              </a:rPr>
              <a:t>C(B) = C</a:t>
            </a:r>
            <a:r>
              <a:rPr b="1" baseline="-25000" i="1" lang="en-US" sz="2200" u="none" cap="none" strike="noStrike">
                <a:latin typeface="Arial"/>
                <a:ea typeface="Arial"/>
                <a:cs typeface="Arial"/>
                <a:sym typeface="Arial"/>
              </a:rPr>
              <a:t>≿</a:t>
            </a:r>
            <a:r>
              <a:rPr b="1" i="1" lang="en-US" sz="2400" u="none" cap="none" strike="noStrike">
                <a:latin typeface="Arial"/>
                <a:ea typeface="Arial"/>
                <a:cs typeface="Arial"/>
                <a:sym typeface="Arial"/>
              </a:rPr>
              <a:t>(B)</a:t>
            </a:r>
            <a:r>
              <a:rPr b="0" i="0" lang="en-US" sz="2400" u="none" cap="none" strike="noStrike">
                <a:latin typeface="Arial"/>
                <a:ea typeface="Arial"/>
                <a:cs typeface="Arial"/>
                <a:sym typeface="Arial"/>
              </a:rPr>
              <a:t>?</a:t>
            </a:r>
            <a:r>
              <a:rPr b="1" i="1" lang="en-US" sz="2400" u="none" cap="none" strike="noStrike">
                <a:latin typeface="Arial"/>
                <a:ea typeface="Arial"/>
                <a:cs typeface="Arial"/>
                <a:sym typeface="Arial"/>
              </a:rPr>
              <a:t> </a:t>
            </a:r>
            <a:endParaRPr b="0" i="0" sz="2400" u="none" cap="none" strike="noStrike">
              <a:latin typeface="Arial"/>
              <a:ea typeface="Arial"/>
              <a:cs typeface="Arial"/>
              <a:sym typeface="Arial"/>
            </a:endParaRPr>
          </a:p>
          <a:p>
            <a:pPr indent="-287999" lvl="2" marL="1296000" marR="0" rtl="0" algn="l">
              <a:spcBef>
                <a:spcPts val="1134"/>
              </a:spcBef>
              <a:spcAft>
                <a:spcPts val="0"/>
              </a:spcAft>
              <a:buClr>
                <a:srgbClr val="000000"/>
              </a:buClr>
              <a:buSzPts val="1500"/>
              <a:buFont typeface="Noto Sans Symbols"/>
              <a:buChar char="−"/>
            </a:pPr>
            <a:r>
              <a:rPr b="0" i="0" lang="en-US" sz="2000" u="none" cap="none" strike="noStrike">
                <a:latin typeface="Arial"/>
                <a:ea typeface="Arial"/>
                <a:cs typeface="Arial"/>
                <a:sym typeface="Arial"/>
              </a:rPr>
              <a:t>Assume that</a:t>
            </a:r>
            <a:r>
              <a:rPr b="1" i="1" lang="en-US" sz="2000" u="none" cap="none" strike="noStrike">
                <a:latin typeface="Arial"/>
                <a:ea typeface="Arial"/>
                <a:cs typeface="Arial"/>
                <a:sym typeface="Arial"/>
              </a:rPr>
              <a:t> C(B) = x </a:t>
            </a:r>
            <a:r>
              <a:rPr b="0" i="0" lang="en-US" sz="2000" u="none" cap="none" strike="noStrike">
                <a:latin typeface="Arial"/>
                <a:ea typeface="Arial"/>
                <a:cs typeface="Arial"/>
                <a:sym typeface="Arial"/>
              </a:rPr>
              <a:t>and </a:t>
            </a:r>
            <a:r>
              <a:rPr b="1" i="1" lang="en-US" sz="1800" u="none" cap="none" strike="noStrike">
                <a:latin typeface="Arial"/>
                <a:ea typeface="Arial"/>
                <a:cs typeface="Arial"/>
                <a:sym typeface="Arial"/>
              </a:rPr>
              <a:t>C≿</a:t>
            </a:r>
            <a:r>
              <a:rPr b="1" i="1" lang="en-US" sz="2000" u="none" cap="none" strike="noStrike">
                <a:latin typeface="Arial"/>
                <a:ea typeface="Arial"/>
                <a:cs typeface="Arial"/>
                <a:sym typeface="Arial"/>
              </a:rPr>
              <a:t>(B) ≠ x, </a:t>
            </a:r>
            <a:r>
              <a:rPr b="0" i="0" lang="en-US" sz="2000" u="none" cap="none" strike="noStrike">
                <a:latin typeface="Arial"/>
                <a:ea typeface="Arial"/>
                <a:cs typeface="Arial"/>
                <a:sym typeface="Arial"/>
              </a:rPr>
              <a:t>ie. there is</a:t>
            </a:r>
            <a:r>
              <a:rPr b="1" i="1" lang="en-US" sz="2000" u="none" cap="none" strike="noStrike">
                <a:latin typeface="Arial"/>
                <a:ea typeface="Arial"/>
                <a:cs typeface="Arial"/>
                <a:sym typeface="Arial"/>
              </a:rPr>
              <a:t> y ∈ B </a:t>
            </a:r>
            <a:r>
              <a:rPr b="0" i="0" lang="en-US" sz="2000" u="none" cap="none" strike="noStrike">
                <a:latin typeface="Arial"/>
                <a:ea typeface="Arial"/>
                <a:cs typeface="Arial"/>
                <a:sym typeface="Arial"/>
              </a:rPr>
              <a:t>so that</a:t>
            </a:r>
            <a:r>
              <a:rPr b="1" i="1" lang="en-US" sz="2000" u="none" cap="none" strike="noStrike">
                <a:latin typeface="Arial"/>
                <a:ea typeface="Arial"/>
                <a:cs typeface="Arial"/>
                <a:sym typeface="Arial"/>
              </a:rPr>
              <a:t> y ≻ x </a:t>
            </a:r>
            <a:endParaRPr b="0" i="0" sz="2000" u="none" cap="none" strike="noStrike">
              <a:latin typeface="Arial"/>
              <a:ea typeface="Arial"/>
              <a:cs typeface="Arial"/>
              <a:sym typeface="Arial"/>
            </a:endParaRPr>
          </a:p>
          <a:p>
            <a:pPr indent="-287999" lvl="2" marL="1296000" marR="0" rtl="0" algn="l">
              <a:spcBef>
                <a:spcPts val="850"/>
              </a:spcBef>
              <a:spcAft>
                <a:spcPts val="0"/>
              </a:spcAft>
              <a:buClr>
                <a:srgbClr val="000000"/>
              </a:buClr>
              <a:buSzPts val="1500"/>
              <a:buFont typeface="Noto Sans Symbols"/>
              <a:buChar char="−"/>
            </a:pPr>
            <a:r>
              <a:rPr b="0" i="0" lang="en-US" sz="2000" u="none" cap="none" strike="noStrike">
                <a:latin typeface="Arial"/>
                <a:ea typeface="Arial"/>
                <a:cs typeface="Arial"/>
                <a:sym typeface="Arial"/>
              </a:rPr>
              <a:t>By definition of</a:t>
            </a:r>
            <a:r>
              <a:rPr b="1" i="1" lang="en-US" sz="2000" u="none" cap="none" strike="noStrike">
                <a:latin typeface="Arial"/>
                <a:ea typeface="Arial"/>
                <a:cs typeface="Arial"/>
                <a:sym typeface="Arial"/>
              </a:rPr>
              <a:t> ≿, </a:t>
            </a:r>
            <a:r>
              <a:rPr b="0" i="0" lang="en-US" sz="2000" u="none" cap="none" strike="noStrike">
                <a:latin typeface="Arial"/>
                <a:ea typeface="Arial"/>
                <a:cs typeface="Arial"/>
                <a:sym typeface="Arial"/>
              </a:rPr>
              <a:t>this means</a:t>
            </a:r>
            <a:r>
              <a:rPr b="1" i="1" lang="en-US" sz="2000" u="none" cap="none" strike="noStrike">
                <a:latin typeface="Arial"/>
                <a:ea typeface="Arial"/>
                <a:cs typeface="Arial"/>
                <a:sym typeface="Arial"/>
              </a:rPr>
              <a:t> C({x, y}) = y</a:t>
            </a:r>
            <a:r>
              <a:rPr b="0" i="0" lang="en-US" sz="2000" u="none" cap="none" strike="noStrike">
                <a:latin typeface="Arial"/>
                <a:ea typeface="Arial"/>
                <a:cs typeface="Arial"/>
                <a:sym typeface="Arial"/>
              </a:rPr>
              <a:t>, contradicting</a:t>
            </a:r>
            <a:r>
              <a:rPr b="1" i="1" lang="en-US" sz="2000" u="none" cap="none" strike="noStrike">
                <a:latin typeface="Arial"/>
                <a:ea typeface="Arial"/>
                <a:cs typeface="Arial"/>
                <a:sym typeface="Arial"/>
              </a:rPr>
              <a:t> </a:t>
            </a:r>
            <a:r>
              <a:rPr b="1" i="0" lang="en-US" sz="2000" u="none" cap="none" strike="noStrike">
                <a:latin typeface="Arial"/>
                <a:ea typeface="Arial"/>
                <a:cs typeface="Arial"/>
                <a:sym typeface="Arial"/>
              </a:rPr>
              <a:t>condition α</a:t>
            </a:r>
            <a:endParaRPr b="0" i="0" sz="2000" u="none" cap="none"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8"/>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Rationalizing</a:t>
            </a:r>
            <a:endParaRPr b="0" sz="4400" strike="noStrike">
              <a:solidFill>
                <a:srgbClr val="000099"/>
              </a:solidFill>
              <a:latin typeface="Arial"/>
              <a:ea typeface="Arial"/>
              <a:cs typeface="Arial"/>
              <a:sym typeface="Arial"/>
            </a:endParaRPr>
          </a:p>
        </p:txBody>
      </p:sp>
      <p:sp>
        <p:nvSpPr>
          <p:cNvPr id="254" name="Google Shape;254;p38"/>
          <p:cNvSpPr txBox="1"/>
          <p:nvPr/>
        </p:nvSpPr>
        <p:spPr>
          <a:xfrm>
            <a:off x="504000" y="1769040"/>
            <a:ext cx="9071640" cy="519768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1" lang="en-US" sz="3200" strike="noStrike">
                <a:latin typeface="Arial"/>
                <a:ea typeface="Arial"/>
                <a:cs typeface="Arial"/>
                <a:sym typeface="Arial"/>
              </a:rPr>
              <a:t>Proposition:</a:t>
            </a:r>
            <a:endParaRPr b="0" sz="3200" strike="noStrike">
              <a:latin typeface="Arial"/>
              <a:ea typeface="Arial"/>
              <a:cs typeface="Arial"/>
              <a:sym typeface="Arial"/>
            </a:endParaRPr>
          </a:p>
          <a:p>
            <a:pPr indent="-324000" lvl="1" marL="864000" marR="0" rtl="0" algn="l">
              <a:spcBef>
                <a:spcPts val="1417"/>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Let </a:t>
            </a:r>
            <a:r>
              <a:rPr b="1" i="1" lang="en-US" sz="2800" u="none" cap="none" strike="noStrike">
                <a:latin typeface="Arial"/>
                <a:ea typeface="Arial"/>
                <a:cs typeface="Arial"/>
                <a:sym typeface="Arial"/>
              </a:rPr>
              <a:t>C</a:t>
            </a:r>
            <a:r>
              <a:rPr b="0" i="0" lang="en-US" sz="2800" u="none" cap="none" strike="noStrike">
                <a:latin typeface="Arial"/>
                <a:ea typeface="Arial"/>
                <a:cs typeface="Arial"/>
                <a:sym typeface="Arial"/>
              </a:rPr>
              <a:t> be a choice function with a domain </a:t>
            </a:r>
            <a:r>
              <a:rPr b="1" i="1" lang="en-US" sz="2800" u="none" cap="none" strike="noStrike">
                <a:latin typeface="Arial"/>
                <a:ea typeface="Arial"/>
                <a:cs typeface="Arial"/>
                <a:sym typeface="Arial"/>
              </a:rPr>
              <a:t>D</a:t>
            </a:r>
            <a:r>
              <a:rPr b="0" i="0" lang="en-US" sz="2800" u="none" cap="none" strike="noStrike">
                <a:latin typeface="Arial"/>
                <a:ea typeface="Arial"/>
                <a:cs typeface="Arial"/>
                <a:sym typeface="Arial"/>
              </a:rPr>
              <a:t> satisfying that if </a:t>
            </a:r>
            <a:r>
              <a:rPr b="1" i="1" lang="en-US" sz="2800" u="none" cap="none" strike="noStrike">
                <a:latin typeface="Arial"/>
                <a:ea typeface="Arial"/>
                <a:cs typeface="Arial"/>
                <a:sym typeface="Arial"/>
              </a:rPr>
              <a:t>A,B ∈ D</a:t>
            </a:r>
            <a:r>
              <a:rPr b="0" i="0" lang="en-US" sz="2800" u="none" cap="none" strike="noStrike">
                <a:latin typeface="Arial"/>
                <a:ea typeface="Arial"/>
                <a:cs typeface="Arial"/>
                <a:sym typeface="Arial"/>
              </a:rPr>
              <a:t>, then </a:t>
            </a:r>
            <a:r>
              <a:rPr b="1" i="1" lang="en-US" sz="2800" u="none" cap="none" strike="noStrike">
                <a:latin typeface="Arial"/>
                <a:ea typeface="Arial"/>
                <a:cs typeface="Arial"/>
                <a:sym typeface="Arial"/>
              </a:rPr>
              <a:t>A ∪ B ∈ D</a:t>
            </a:r>
            <a:endParaRPr b="0" i="0" sz="28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If </a:t>
            </a:r>
            <a:r>
              <a:rPr b="1" i="1" lang="en-US" sz="2800" u="none" cap="none" strike="noStrike">
                <a:latin typeface="Arial"/>
                <a:ea typeface="Arial"/>
                <a:cs typeface="Arial"/>
                <a:sym typeface="Arial"/>
              </a:rPr>
              <a:t>C</a:t>
            </a:r>
            <a:r>
              <a:rPr b="0" i="0" lang="en-US" sz="2800" u="none" cap="none" strike="noStrike">
                <a:latin typeface="Arial"/>
                <a:ea typeface="Arial"/>
                <a:cs typeface="Arial"/>
                <a:sym typeface="Arial"/>
              </a:rPr>
              <a:t> satisfies </a:t>
            </a:r>
            <a:r>
              <a:rPr b="1" i="0" lang="en-US" sz="2800" u="none" cap="none" strike="noStrike">
                <a:latin typeface="Arial"/>
                <a:ea typeface="Arial"/>
                <a:cs typeface="Arial"/>
                <a:sym typeface="Arial"/>
              </a:rPr>
              <a:t>condition α</a:t>
            </a:r>
            <a:r>
              <a:rPr b="0" i="0" lang="en-US" sz="2800" u="none" cap="none" strike="noStrike">
                <a:latin typeface="Arial"/>
                <a:ea typeface="Arial"/>
                <a:cs typeface="Arial"/>
                <a:sym typeface="Arial"/>
              </a:rPr>
              <a:t>, then there is a preference relation </a:t>
            </a:r>
            <a:r>
              <a:rPr b="1" i="1" lang="en-US" sz="2800" u="none" cap="none" strike="noStrike">
                <a:latin typeface="Arial"/>
                <a:ea typeface="Arial"/>
                <a:cs typeface="Arial"/>
                <a:sym typeface="Arial"/>
              </a:rPr>
              <a:t>≿</a:t>
            </a:r>
            <a:r>
              <a:rPr b="0" i="0" lang="en-US" sz="2800" u="none" cap="none" strike="noStrike">
                <a:latin typeface="Arial"/>
                <a:ea typeface="Arial"/>
                <a:cs typeface="Arial"/>
                <a:sym typeface="Arial"/>
              </a:rPr>
              <a:t>  on </a:t>
            </a:r>
            <a:r>
              <a:rPr b="1" i="1" lang="en-US" sz="2800" u="none" cap="none" strike="noStrike">
                <a:latin typeface="Arial"/>
                <a:ea typeface="Arial"/>
                <a:cs typeface="Arial"/>
                <a:sym typeface="Arial"/>
              </a:rPr>
              <a:t>X</a:t>
            </a:r>
            <a:r>
              <a:rPr b="0" i="0" lang="en-US" sz="2800" u="none" cap="none" strike="noStrike">
                <a:latin typeface="Arial"/>
                <a:ea typeface="Arial"/>
                <a:cs typeface="Arial"/>
                <a:sym typeface="Arial"/>
              </a:rPr>
              <a:t> such that </a:t>
            </a:r>
            <a:r>
              <a:rPr b="1" i="1" lang="en-US" sz="2800" u="none" cap="none" strike="noStrike">
                <a:latin typeface="Arial"/>
                <a:ea typeface="Arial"/>
                <a:cs typeface="Arial"/>
                <a:sym typeface="Arial"/>
              </a:rPr>
              <a:t>C = C</a:t>
            </a:r>
            <a:r>
              <a:rPr b="1" baseline="-25000" i="1" lang="en-US" sz="2800" u="none" cap="none" strike="noStrike">
                <a:latin typeface="Arial"/>
                <a:ea typeface="Arial"/>
                <a:cs typeface="Arial"/>
                <a:sym typeface="Arial"/>
              </a:rPr>
              <a:t>≿</a:t>
            </a:r>
            <a:endParaRPr b="0" i="0" sz="2800" u="none" cap="none" strike="noStrike">
              <a:latin typeface="Arial"/>
              <a:ea typeface="Arial"/>
              <a:cs typeface="Arial"/>
              <a:sym typeface="Arial"/>
            </a:endParaRPr>
          </a:p>
          <a:p>
            <a:pPr indent="-324000" lvl="0" marL="432000" marR="0" rtl="0" algn="l">
              <a:spcBef>
                <a:spcPts val="1134"/>
              </a:spcBef>
              <a:spcAft>
                <a:spcPts val="0"/>
              </a:spcAft>
              <a:buClr>
                <a:srgbClr val="000000"/>
              </a:buClr>
              <a:buSzPts val="1440"/>
              <a:buFont typeface="Noto Sans Symbols"/>
              <a:buChar char="●"/>
            </a:pPr>
            <a:r>
              <a:rPr b="1" lang="en-US" sz="3200" strike="noStrike">
                <a:latin typeface="Arial"/>
                <a:ea typeface="Arial"/>
                <a:cs typeface="Arial"/>
                <a:sym typeface="Arial"/>
              </a:rPr>
              <a:t>Proof:</a:t>
            </a:r>
            <a:endParaRPr b="0" sz="3200" strike="noStrike">
              <a:latin typeface="Arial"/>
              <a:ea typeface="Arial"/>
              <a:cs typeface="Arial"/>
              <a:sym typeface="Arial"/>
            </a:endParaRPr>
          </a:p>
          <a:p>
            <a:pPr indent="-324000" lvl="1" marL="864000" marR="0" rtl="0" algn="l">
              <a:spcBef>
                <a:spcPts val="1417"/>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in the book</a:t>
            </a:r>
            <a:r>
              <a:rPr b="1" i="1" lang="en-US" sz="2800" u="none" cap="none" strike="noStrike">
                <a:latin typeface="Arial"/>
                <a:ea typeface="Arial"/>
                <a:cs typeface="Arial"/>
                <a:sym typeface="Arial"/>
              </a:rPr>
              <a:t> </a:t>
            </a:r>
            <a:endParaRPr b="0" i="0" sz="2800" u="none" cap="none" strike="noStrike">
              <a:latin typeface="Arial"/>
              <a:ea typeface="Arial"/>
              <a:cs typeface="Arial"/>
              <a:sym typeface="Arial"/>
            </a:endParaRPr>
          </a:p>
          <a:p>
            <a:pPr indent="-243990" lvl="1" marL="864000" marR="0" rtl="0" algn="l">
              <a:spcBef>
                <a:spcPts val="1134"/>
              </a:spcBef>
              <a:spcAft>
                <a:spcPts val="0"/>
              </a:spcAft>
              <a:buClr>
                <a:srgbClr val="000000"/>
              </a:buClr>
              <a:buSzPts val="1260"/>
              <a:buFont typeface="Noto Sans Symbols"/>
              <a:buNone/>
            </a:pPr>
            <a:r>
              <a:t/>
            </a:r>
            <a:endParaRPr b="0" i="0" sz="2800" u="none" cap="none"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9"/>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Rationalizing</a:t>
            </a:r>
            <a:endParaRPr b="0" sz="4400" strike="noStrike">
              <a:solidFill>
                <a:srgbClr val="000099"/>
              </a:solidFill>
              <a:latin typeface="Arial"/>
              <a:ea typeface="Arial"/>
              <a:cs typeface="Arial"/>
              <a:sym typeface="Arial"/>
            </a:endParaRPr>
          </a:p>
        </p:txBody>
      </p:sp>
      <p:sp>
        <p:nvSpPr>
          <p:cNvPr id="260" name="Google Shape;260;p39"/>
          <p:cNvSpPr txBox="1"/>
          <p:nvPr/>
        </p:nvSpPr>
        <p:spPr>
          <a:xfrm>
            <a:off x="504000" y="1769040"/>
            <a:ext cx="9071640" cy="519768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1" i="1" lang="en-US" sz="3200" strike="noStrike">
                <a:latin typeface="Arial"/>
                <a:ea typeface="Arial"/>
                <a:cs typeface="Arial"/>
                <a:sym typeface="Arial"/>
              </a:rPr>
              <a:t>Condition α</a:t>
            </a:r>
            <a:r>
              <a:rPr b="0" lang="en-US" sz="3200" strike="noStrike">
                <a:latin typeface="Arial"/>
                <a:ea typeface="Arial"/>
                <a:cs typeface="Arial"/>
                <a:sym typeface="Arial"/>
              </a:rPr>
              <a:t> is a sufficient condition for a </a:t>
            </a:r>
            <a:r>
              <a:rPr b="0" lang="en-US" sz="3200" u="sng" strike="noStrike">
                <a:latin typeface="Arial"/>
                <a:ea typeface="Arial"/>
                <a:cs typeface="Arial"/>
                <a:sym typeface="Arial"/>
              </a:rPr>
              <a:t>choice function</a:t>
            </a:r>
            <a:r>
              <a:rPr b="0" lang="en-US" sz="3200" strike="noStrike">
                <a:latin typeface="Arial"/>
                <a:ea typeface="Arial"/>
                <a:cs typeface="Arial"/>
                <a:sym typeface="Arial"/>
              </a:rPr>
              <a:t> to be formulated as if the decision maker is </a:t>
            </a:r>
            <a:r>
              <a:rPr b="0" lang="en-US" sz="3200" u="sng" strike="noStrike">
                <a:latin typeface="Arial"/>
                <a:ea typeface="Arial"/>
                <a:cs typeface="Arial"/>
                <a:sym typeface="Arial"/>
              </a:rPr>
              <a:t>maximizing</a:t>
            </a:r>
            <a:r>
              <a:rPr b="0" lang="en-US" sz="3200" strike="noStrike">
                <a:latin typeface="Arial"/>
                <a:ea typeface="Arial"/>
                <a:cs typeface="Arial"/>
                <a:sym typeface="Arial"/>
              </a:rPr>
              <a:t> some preference relation</a:t>
            </a:r>
            <a:endParaRPr b="0" sz="3200" strike="noStrike">
              <a:latin typeface="Arial"/>
              <a:ea typeface="Arial"/>
              <a:cs typeface="Arial"/>
              <a:sym typeface="Arial"/>
            </a:endParaRPr>
          </a:p>
          <a:p>
            <a:pPr indent="-324000" lvl="1" marL="864000" marR="0" rtl="0" algn="l">
              <a:spcBef>
                <a:spcPts val="1417"/>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The agent will always select the</a:t>
            </a:r>
            <a:r>
              <a:rPr b="1" i="1" lang="en-US" sz="2800" u="none" cap="none" strike="noStrike">
                <a:latin typeface="Arial"/>
                <a:ea typeface="Arial"/>
                <a:cs typeface="Arial"/>
                <a:sym typeface="Arial"/>
              </a:rPr>
              <a:t> ≿-best </a:t>
            </a:r>
            <a:r>
              <a:rPr b="0" i="0" lang="en-US" sz="2800" u="none" cap="none" strike="noStrike">
                <a:latin typeface="Arial"/>
                <a:ea typeface="Arial"/>
                <a:cs typeface="Arial"/>
                <a:sym typeface="Arial"/>
              </a:rPr>
              <a:t>element available</a:t>
            </a:r>
            <a:endParaRPr b="0" i="0" sz="2800" u="none" cap="none" strike="noStrike">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0"/>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457200" marR="0" rtl="0" algn="ctr">
              <a:spcBef>
                <a:spcPts val="0"/>
              </a:spcBef>
              <a:spcAft>
                <a:spcPts val="0"/>
              </a:spcAft>
              <a:buNone/>
            </a:pPr>
            <a:r>
              <a:rPr b="0" lang="en-US" sz="4400" strike="noStrike">
                <a:solidFill>
                  <a:srgbClr val="000099"/>
                </a:solidFill>
                <a:latin typeface="Arial"/>
                <a:ea typeface="Arial"/>
                <a:cs typeface="Arial"/>
                <a:sym typeface="Arial"/>
              </a:rPr>
              <a:t>Dutch Book Arguments</a:t>
            </a:r>
            <a:endParaRPr b="0" sz="4400" strike="noStrike">
              <a:solidFill>
                <a:srgbClr val="000099"/>
              </a:solidFill>
              <a:latin typeface="Arial"/>
              <a:ea typeface="Arial"/>
              <a:cs typeface="Arial"/>
              <a:sym typeface="Arial"/>
            </a:endParaRPr>
          </a:p>
        </p:txBody>
      </p:sp>
      <p:sp>
        <p:nvSpPr>
          <p:cNvPr id="266" name="Google Shape;266;p40"/>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1" lang="en-US" sz="3200" strike="noStrike">
                <a:latin typeface="Arial"/>
                <a:ea typeface="Arial"/>
                <a:cs typeface="Arial"/>
                <a:sym typeface="Arial"/>
              </a:rPr>
              <a:t>Claim:</a:t>
            </a:r>
            <a:endParaRPr b="0" sz="3200" strike="noStrike">
              <a:latin typeface="Arial"/>
              <a:ea typeface="Arial"/>
              <a:cs typeface="Arial"/>
              <a:sym typeface="Arial"/>
            </a:endParaRPr>
          </a:p>
          <a:p>
            <a:pPr indent="-324000" lvl="1" marL="864000" marR="0" rtl="0" algn="l">
              <a:spcBef>
                <a:spcPts val="1417"/>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An economic agent who behaves according to a choice function that is </a:t>
            </a:r>
            <a:r>
              <a:rPr b="1" i="0" lang="en-US" sz="2800" u="sng" cap="none" strike="noStrike">
                <a:solidFill>
                  <a:srgbClr val="FF0000"/>
                </a:solidFill>
                <a:latin typeface="Arial"/>
                <a:ea typeface="Arial"/>
                <a:cs typeface="Arial"/>
                <a:sym typeface="Arial"/>
              </a:rPr>
              <a:t>not</a:t>
            </a:r>
            <a:r>
              <a:rPr b="0" i="0" lang="en-US" sz="2800" u="none" cap="none" strike="noStrike">
                <a:latin typeface="Arial"/>
                <a:ea typeface="Arial"/>
                <a:cs typeface="Arial"/>
                <a:sym typeface="Arial"/>
              </a:rPr>
              <a:t> induced from maximization of a preference relation will not survive</a:t>
            </a:r>
            <a:endParaRPr b="0" i="0" sz="2800" u="none" cap="none" strike="noStrike">
              <a:latin typeface="Arial"/>
              <a:ea typeface="Arial"/>
              <a:cs typeface="Arial"/>
              <a:sym typeface="Arial"/>
            </a:endParaRPr>
          </a:p>
          <a:p>
            <a:pPr indent="-324000" lvl="0" marL="432000" marR="0" rtl="0" algn="l">
              <a:spcBef>
                <a:spcPts val="1134"/>
              </a:spcBef>
              <a:spcAft>
                <a:spcPts val="0"/>
              </a:spcAft>
              <a:buClr>
                <a:srgbClr val="000000"/>
              </a:buClr>
              <a:buSzPts val="1440"/>
              <a:buFont typeface="Noto Sans Symbols"/>
              <a:buChar char="●"/>
            </a:pPr>
            <a:r>
              <a:rPr b="0" lang="en-US" sz="3200" strike="noStrike">
                <a:latin typeface="Arial"/>
                <a:ea typeface="Arial"/>
                <a:cs typeface="Arial"/>
                <a:sym typeface="Arial"/>
              </a:rPr>
              <a:t>People should be rational in this sense and, if they are not, they should convert to reasoning of this type</a:t>
            </a:r>
            <a:endParaRPr b="0" sz="3200"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xEl>
                                              <p:pRg end="0" st="0"/>
                                            </p:txEl>
                                          </p:spTgt>
                                        </p:tgtEl>
                                        <p:attrNameLst>
                                          <p:attrName>style.visibility</p:attrName>
                                        </p:attrNameLst>
                                      </p:cBhvr>
                                      <p:to>
                                        <p:strVal val="visible"/>
                                      </p:to>
                                    </p:set>
                                    <p:animEffect filter="fade" transition="in">
                                      <p:cBhvr>
                                        <p:cTn dur="1"/>
                                        <p:tgtEl>
                                          <p:spTgt spid="26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xEl>
                                              <p:pRg end="1" st="1"/>
                                            </p:txEl>
                                          </p:spTgt>
                                        </p:tgtEl>
                                        <p:attrNameLst>
                                          <p:attrName>style.visibility</p:attrName>
                                        </p:attrNameLst>
                                      </p:cBhvr>
                                      <p:to>
                                        <p:strVal val="visible"/>
                                      </p:to>
                                    </p:set>
                                    <p:animEffect filter="fade" transition="in">
                                      <p:cBhvr>
                                        <p:cTn dur="1"/>
                                        <p:tgtEl>
                                          <p:spTgt spid="26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xEl>
                                              <p:pRg end="2" st="2"/>
                                            </p:txEl>
                                          </p:spTgt>
                                        </p:tgtEl>
                                        <p:attrNameLst>
                                          <p:attrName>style.visibility</p:attrName>
                                        </p:attrNameLst>
                                      </p:cBhvr>
                                      <p:to>
                                        <p:strVal val="visible"/>
                                      </p:to>
                                    </p:set>
                                    <p:animEffect filter="fade" transition="in">
                                      <p:cBhvr>
                                        <p:cTn dur="1"/>
                                        <p:tgtEl>
                                          <p:spTgt spid="26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xEl>
                                              <p:pRg end="3" st="3"/>
                                            </p:txEl>
                                          </p:spTgt>
                                        </p:tgtEl>
                                        <p:attrNameLst>
                                          <p:attrName>style.visibility</p:attrName>
                                        </p:attrNameLst>
                                      </p:cBhvr>
                                      <p:to>
                                        <p:strVal val="visible"/>
                                      </p:to>
                                    </p:set>
                                    <p:animEffect filter="fade" transition="in">
                                      <p:cBhvr>
                                        <p:cTn dur="1"/>
                                        <p:tgtEl>
                                          <p:spTgt spid="26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1"/>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Example</a:t>
            </a:r>
            <a:endParaRPr b="0" sz="4400" strike="noStrike">
              <a:solidFill>
                <a:srgbClr val="000099"/>
              </a:solidFill>
              <a:latin typeface="Arial"/>
              <a:ea typeface="Arial"/>
              <a:cs typeface="Arial"/>
              <a:sym typeface="Arial"/>
            </a:endParaRPr>
          </a:p>
        </p:txBody>
      </p:sp>
      <p:sp>
        <p:nvSpPr>
          <p:cNvPr id="272" name="Google Shape;272;p41"/>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260"/>
              <a:buFont typeface="Noto Sans Symbols"/>
              <a:buChar char="●"/>
            </a:pPr>
            <a:r>
              <a:rPr b="0" lang="en-US" sz="2800" strike="noStrike">
                <a:latin typeface="Arial"/>
                <a:ea typeface="Arial"/>
                <a:cs typeface="Arial"/>
                <a:sym typeface="Arial"/>
              </a:rPr>
              <a:t>A monkey should pick a tree out of three to sleep in</a:t>
            </a:r>
            <a:endParaRPr b="0" sz="2800" strike="noStrike">
              <a:latin typeface="Arial"/>
              <a:ea typeface="Arial"/>
              <a:cs typeface="Arial"/>
              <a:sym typeface="Arial"/>
            </a:endParaRPr>
          </a:p>
          <a:p>
            <a:pPr indent="-324000" lvl="1" marL="864000" marR="0" rtl="0" algn="l">
              <a:spcBef>
                <a:spcPts val="1417"/>
              </a:spcBef>
              <a:spcAft>
                <a:spcPts val="0"/>
              </a:spcAft>
              <a:buClr>
                <a:srgbClr val="000000"/>
              </a:buClr>
              <a:buSzPts val="1170"/>
              <a:buFont typeface="Noto Sans Symbols"/>
              <a:buChar char="●"/>
            </a:pPr>
            <a:r>
              <a:rPr b="0" i="0" lang="en-US" sz="2600" u="none" cap="none" strike="noStrike">
                <a:latin typeface="Arial"/>
                <a:ea typeface="Arial"/>
                <a:cs typeface="Arial"/>
                <a:sym typeface="Arial"/>
              </a:rPr>
              <a:t>Assume that the monkey can assess only two alternatives at a time and that his choice function is </a:t>
            </a:r>
            <a:r>
              <a:rPr b="1" i="1" lang="en-US" sz="2600" u="none" cap="none" strike="noStrike">
                <a:latin typeface="Arial"/>
                <a:ea typeface="Arial"/>
                <a:cs typeface="Arial"/>
                <a:sym typeface="Arial"/>
              </a:rPr>
              <a:t>C({a, b}) = b, C({b, c}) = c, C({a, c}) = a</a:t>
            </a:r>
            <a:endParaRPr b="0" i="0" sz="2600" u="none" cap="none" strike="noStrike">
              <a:latin typeface="Arial"/>
              <a:ea typeface="Arial"/>
              <a:cs typeface="Arial"/>
              <a:sym typeface="Arial"/>
            </a:endParaRPr>
          </a:p>
        </p:txBody>
      </p:sp>
      <p:pic>
        <p:nvPicPr>
          <p:cNvPr id="273" name="Google Shape;273;p41"/>
          <p:cNvPicPr preferRelativeResize="0"/>
          <p:nvPr/>
        </p:nvPicPr>
        <p:blipFill rotWithShape="1">
          <a:blip r:embed="rId3">
            <a:alphaModFix/>
          </a:blip>
          <a:srcRect b="0" l="0" r="0" t="0"/>
          <a:stretch/>
        </p:blipFill>
        <p:spPr>
          <a:xfrm>
            <a:off x="900000" y="4454280"/>
            <a:ext cx="1828440" cy="2745720"/>
          </a:xfrm>
          <a:prstGeom prst="rect">
            <a:avLst/>
          </a:prstGeom>
          <a:noFill/>
          <a:ln>
            <a:noFill/>
          </a:ln>
        </p:spPr>
      </p:pic>
      <p:pic>
        <p:nvPicPr>
          <p:cNvPr id="274" name="Google Shape;274;p41"/>
          <p:cNvPicPr preferRelativeResize="0"/>
          <p:nvPr/>
        </p:nvPicPr>
        <p:blipFill rotWithShape="1">
          <a:blip r:embed="rId4">
            <a:alphaModFix/>
          </a:blip>
          <a:srcRect b="0" l="0" r="0" t="0"/>
          <a:stretch/>
        </p:blipFill>
        <p:spPr>
          <a:xfrm>
            <a:off x="5580000" y="4320000"/>
            <a:ext cx="2085480" cy="2190240"/>
          </a:xfrm>
          <a:prstGeom prst="rect">
            <a:avLst/>
          </a:prstGeom>
          <a:noFill/>
          <a:ln>
            <a:noFill/>
          </a:ln>
        </p:spPr>
      </p:pic>
      <p:pic>
        <p:nvPicPr>
          <p:cNvPr id="275" name="Google Shape;275;p41"/>
          <p:cNvPicPr preferRelativeResize="0"/>
          <p:nvPr/>
        </p:nvPicPr>
        <p:blipFill rotWithShape="1">
          <a:blip r:embed="rId5">
            <a:alphaModFix/>
          </a:blip>
          <a:srcRect b="0" l="0" r="0" t="0"/>
          <a:stretch/>
        </p:blipFill>
        <p:spPr>
          <a:xfrm>
            <a:off x="3600000" y="4422960"/>
            <a:ext cx="1830600" cy="1697040"/>
          </a:xfrm>
          <a:prstGeom prst="rect">
            <a:avLst/>
          </a:prstGeom>
          <a:noFill/>
          <a:ln>
            <a:noFill/>
          </a:ln>
        </p:spPr>
      </p:pic>
      <p:pic>
        <p:nvPicPr>
          <p:cNvPr id="276" name="Google Shape;276;p41"/>
          <p:cNvPicPr preferRelativeResize="0"/>
          <p:nvPr/>
        </p:nvPicPr>
        <p:blipFill rotWithShape="1">
          <a:blip r:embed="rId6">
            <a:alphaModFix/>
          </a:blip>
          <a:srcRect b="0" l="0" r="0" t="0"/>
          <a:stretch/>
        </p:blipFill>
        <p:spPr>
          <a:xfrm>
            <a:off x="7573680" y="4500000"/>
            <a:ext cx="2326320" cy="1260000"/>
          </a:xfrm>
          <a:prstGeom prst="rect">
            <a:avLst/>
          </a:prstGeom>
          <a:noFill/>
          <a:ln>
            <a:noFill/>
          </a:ln>
        </p:spPr>
      </p:pic>
      <p:sp>
        <p:nvSpPr>
          <p:cNvPr id="277" name="Google Shape;277;p41"/>
          <p:cNvSpPr txBox="1"/>
          <p:nvPr/>
        </p:nvSpPr>
        <p:spPr>
          <a:xfrm>
            <a:off x="4428000" y="4014720"/>
            <a:ext cx="360000" cy="48672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2800" strike="noStrike">
                <a:latin typeface="Arial"/>
                <a:ea typeface="Arial"/>
                <a:cs typeface="Arial"/>
                <a:sym typeface="Arial"/>
              </a:rPr>
              <a:t>a</a:t>
            </a:r>
            <a:endParaRPr b="0" sz="2800" strike="noStrike">
              <a:latin typeface="Arial"/>
              <a:ea typeface="Arial"/>
              <a:cs typeface="Arial"/>
              <a:sym typeface="Arial"/>
            </a:endParaRPr>
          </a:p>
        </p:txBody>
      </p:sp>
      <p:sp>
        <p:nvSpPr>
          <p:cNvPr id="278" name="Google Shape;278;p41"/>
          <p:cNvSpPr txBox="1"/>
          <p:nvPr/>
        </p:nvSpPr>
        <p:spPr>
          <a:xfrm>
            <a:off x="6552000" y="4014720"/>
            <a:ext cx="360000" cy="48672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2800" strike="noStrike">
                <a:latin typeface="Arial"/>
                <a:ea typeface="Arial"/>
                <a:cs typeface="Arial"/>
                <a:sym typeface="Arial"/>
              </a:rPr>
              <a:t>b</a:t>
            </a:r>
            <a:endParaRPr b="0" sz="2800" strike="noStrike">
              <a:latin typeface="Arial"/>
              <a:ea typeface="Arial"/>
              <a:cs typeface="Arial"/>
              <a:sym typeface="Arial"/>
            </a:endParaRPr>
          </a:p>
        </p:txBody>
      </p:sp>
      <p:sp>
        <p:nvSpPr>
          <p:cNvPr id="279" name="Google Shape;279;p41"/>
          <p:cNvSpPr txBox="1"/>
          <p:nvPr/>
        </p:nvSpPr>
        <p:spPr>
          <a:xfrm>
            <a:off x="8568000" y="4014720"/>
            <a:ext cx="360000" cy="48672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2800" strike="noStrike">
                <a:latin typeface="Arial"/>
                <a:ea typeface="Arial"/>
                <a:cs typeface="Arial"/>
                <a:sym typeface="Arial"/>
              </a:rPr>
              <a:t>c</a:t>
            </a:r>
            <a:endParaRPr b="0" sz="2800" strike="noStrike">
              <a:latin typeface="Arial"/>
              <a:ea typeface="Arial"/>
              <a:cs typeface="Arial"/>
              <a:sym typeface="Arial"/>
            </a:endParaRPr>
          </a:p>
        </p:txBody>
      </p:sp>
      <p:cxnSp>
        <p:nvCxnSpPr>
          <p:cNvPr id="280" name="Google Shape;280;p41"/>
          <p:cNvCxnSpPr>
            <a:stCxn id="273" idx="3"/>
            <a:endCxn id="276" idx="2"/>
          </p:cNvCxnSpPr>
          <p:nvPr/>
        </p:nvCxnSpPr>
        <p:spPr>
          <a:xfrm flipH="1" rot="10800000">
            <a:off x="2728440" y="5759940"/>
            <a:ext cx="6008400" cy="67200"/>
          </a:xfrm>
          <a:prstGeom prst="curvedConnector3">
            <a:avLst>
              <a:gd fmla="val 50000" name="adj1"/>
            </a:avLst>
          </a:prstGeom>
          <a:noFill/>
          <a:ln cap="flat" cmpd="sng" w="9525">
            <a:solidFill>
              <a:srgbClr val="000000"/>
            </a:solidFill>
            <a:prstDash val="solid"/>
            <a:round/>
            <a:headEnd len="sm" w="sm" type="none"/>
            <a:tailEnd len="med" w="med" type="triangle"/>
          </a:ln>
        </p:spPr>
      </p:cxnSp>
      <p:cxnSp>
        <p:nvCxnSpPr>
          <p:cNvPr id="281" name="Google Shape;281;p41"/>
          <p:cNvCxnSpPr>
            <a:stCxn id="273" idx="3"/>
            <a:endCxn id="274" idx="2"/>
          </p:cNvCxnSpPr>
          <p:nvPr/>
        </p:nvCxnSpPr>
        <p:spPr>
          <a:xfrm>
            <a:off x="2728440" y="5827140"/>
            <a:ext cx="3894300" cy="683100"/>
          </a:xfrm>
          <a:prstGeom prst="curvedConnector3">
            <a:avLst>
              <a:gd fmla="val 50000" name="adj1"/>
            </a:avLst>
          </a:prstGeom>
          <a:noFill/>
          <a:ln cap="flat" cmpd="sng" w="9525">
            <a:solidFill>
              <a:srgbClr val="000000"/>
            </a:solidFill>
            <a:prstDash val="solid"/>
            <a:round/>
            <a:headEnd len="sm" w="sm" type="none"/>
            <a:tailEnd len="med" w="med" type="triangle"/>
          </a:ln>
        </p:spPr>
      </p:cxnSp>
      <p:cxnSp>
        <p:nvCxnSpPr>
          <p:cNvPr id="282" name="Google Shape;282;p41"/>
          <p:cNvCxnSpPr>
            <a:stCxn id="273" idx="3"/>
            <a:endCxn id="275" idx="1"/>
          </p:cNvCxnSpPr>
          <p:nvPr/>
        </p:nvCxnSpPr>
        <p:spPr>
          <a:xfrm flipH="1" rot="10800000">
            <a:off x="2728440" y="5271540"/>
            <a:ext cx="871500" cy="555600"/>
          </a:xfrm>
          <a:prstGeom prst="curvedConnector3">
            <a:avLst>
              <a:gd fmla="val 50000" name="adj1"/>
            </a:avLst>
          </a:prstGeom>
          <a:noFill/>
          <a:ln cap="flat" cmpd="sng" w="9525">
            <a:solidFill>
              <a:srgbClr val="000000"/>
            </a:solidFill>
            <a:prstDash val="solid"/>
            <a:round/>
            <a:headEnd len="sm" w="sm" type="none"/>
            <a:tailEnd len="med" w="med" type="triangle"/>
          </a:ln>
        </p:spPr>
      </p:cxnSp>
      <p:sp>
        <p:nvSpPr>
          <p:cNvPr id="283" name="Google Shape;283;p41"/>
          <p:cNvSpPr txBox="1"/>
          <p:nvPr/>
        </p:nvSpPr>
        <p:spPr>
          <a:xfrm>
            <a:off x="2700000" y="5940000"/>
            <a:ext cx="540000" cy="65736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4000" strike="noStrike">
                <a:solidFill>
                  <a:srgbClr val="FF3333"/>
                </a:solidFill>
                <a:latin typeface="Arial"/>
                <a:ea typeface="Arial"/>
                <a:cs typeface="Arial"/>
                <a:sym typeface="Arial"/>
              </a:rPr>
              <a:t>?</a:t>
            </a:r>
            <a:endParaRPr b="0" sz="4000"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42"/>
          <p:cNvPicPr preferRelativeResize="0"/>
          <p:nvPr/>
        </p:nvPicPr>
        <p:blipFill rotWithShape="1">
          <a:blip r:embed="rId3">
            <a:alphaModFix/>
          </a:blip>
          <a:srcRect b="0" l="0" r="0" t="0"/>
          <a:stretch/>
        </p:blipFill>
        <p:spPr>
          <a:xfrm>
            <a:off x="8425065" y="5929013"/>
            <a:ext cx="1593209" cy="862924"/>
          </a:xfrm>
          <a:prstGeom prst="rect">
            <a:avLst/>
          </a:prstGeom>
          <a:noFill/>
          <a:ln>
            <a:noFill/>
          </a:ln>
        </p:spPr>
      </p:pic>
      <p:sp>
        <p:nvSpPr>
          <p:cNvPr id="289" name="Google Shape;289;p42"/>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Example</a:t>
            </a:r>
            <a:endParaRPr b="0" sz="4400" strike="noStrike">
              <a:solidFill>
                <a:srgbClr val="000099"/>
              </a:solidFill>
              <a:latin typeface="Arial"/>
              <a:ea typeface="Arial"/>
              <a:cs typeface="Arial"/>
              <a:sym typeface="Arial"/>
            </a:endParaRPr>
          </a:p>
        </p:txBody>
      </p:sp>
      <p:sp>
        <p:nvSpPr>
          <p:cNvPr id="290" name="Google Shape;290;p42"/>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260"/>
              <a:buFont typeface="Noto Sans Symbols"/>
              <a:buChar char="●"/>
            </a:pPr>
            <a:r>
              <a:rPr b="0" lang="en-US" sz="2800" strike="noStrike">
                <a:latin typeface="Arial"/>
                <a:ea typeface="Arial"/>
                <a:cs typeface="Arial"/>
                <a:sym typeface="Arial"/>
              </a:rPr>
              <a:t>A monkey should pick a tree out of three to sleep in</a:t>
            </a:r>
            <a:endParaRPr b="0" sz="2800" strike="noStrike">
              <a:latin typeface="Arial"/>
              <a:ea typeface="Arial"/>
              <a:cs typeface="Arial"/>
              <a:sym typeface="Arial"/>
            </a:endParaRPr>
          </a:p>
          <a:p>
            <a:pPr indent="-324000" lvl="1" marL="864000" marR="0" rtl="0" algn="l">
              <a:spcBef>
                <a:spcPts val="1417"/>
              </a:spcBef>
              <a:spcAft>
                <a:spcPts val="0"/>
              </a:spcAft>
              <a:buClr>
                <a:srgbClr val="000000"/>
              </a:buClr>
              <a:buSzPts val="1170"/>
              <a:buFont typeface="Noto Sans Symbols"/>
              <a:buChar char="●"/>
            </a:pPr>
            <a:r>
              <a:rPr b="0" i="0" lang="en-US" sz="2600" u="none" cap="none" strike="noStrike">
                <a:latin typeface="Arial"/>
                <a:ea typeface="Arial"/>
                <a:cs typeface="Arial"/>
                <a:sym typeface="Arial"/>
              </a:rPr>
              <a:t>Assume that the monkey can assess only two alternatives at a time and that his choice function is </a:t>
            </a:r>
            <a:r>
              <a:rPr b="1" i="1" lang="en-US" sz="2600" u="none" cap="none" strike="noStrike">
                <a:latin typeface="Arial"/>
                <a:ea typeface="Arial"/>
                <a:cs typeface="Arial"/>
                <a:sym typeface="Arial"/>
              </a:rPr>
              <a:t>C({a, b}) = b, C({b, c}) = c, C({a, c}) = a</a:t>
            </a:r>
            <a:endParaRPr b="0" i="0" sz="26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1170"/>
              <a:buFont typeface="Noto Sans Symbols"/>
              <a:buChar char="●"/>
            </a:pPr>
            <a:r>
              <a:rPr b="0" i="0" lang="en-US" sz="2600" u="none" cap="none" strike="noStrike">
                <a:latin typeface="Arial"/>
                <a:ea typeface="Arial"/>
                <a:cs typeface="Arial"/>
                <a:sym typeface="Arial"/>
              </a:rPr>
              <a:t>This choice function can be derived from a preference relation?</a:t>
            </a:r>
            <a:endParaRPr b="0" i="0" sz="2600" u="none" cap="none" strike="noStrike">
              <a:latin typeface="Arial"/>
              <a:ea typeface="Arial"/>
              <a:cs typeface="Arial"/>
              <a:sym typeface="Arial"/>
            </a:endParaRPr>
          </a:p>
        </p:txBody>
      </p:sp>
      <p:pic>
        <p:nvPicPr>
          <p:cNvPr id="291" name="Google Shape;291;p42"/>
          <p:cNvPicPr preferRelativeResize="0"/>
          <p:nvPr/>
        </p:nvPicPr>
        <p:blipFill rotWithShape="1">
          <a:blip r:embed="rId4">
            <a:alphaModFix/>
          </a:blip>
          <a:srcRect b="0" l="0" r="0" t="0"/>
          <a:stretch/>
        </p:blipFill>
        <p:spPr>
          <a:xfrm>
            <a:off x="3960000" y="5803560"/>
            <a:ext cx="1206720" cy="1396440"/>
          </a:xfrm>
          <a:prstGeom prst="rect">
            <a:avLst/>
          </a:prstGeom>
          <a:noFill/>
          <a:ln>
            <a:noFill/>
          </a:ln>
        </p:spPr>
      </p:pic>
      <p:pic>
        <p:nvPicPr>
          <p:cNvPr id="292" name="Google Shape;292;p42"/>
          <p:cNvPicPr preferRelativeResize="0"/>
          <p:nvPr/>
        </p:nvPicPr>
        <p:blipFill rotWithShape="1">
          <a:blip r:embed="rId5">
            <a:alphaModFix/>
          </a:blip>
          <a:srcRect b="0" l="0" r="0" t="0"/>
          <a:stretch/>
        </p:blipFill>
        <p:spPr>
          <a:xfrm>
            <a:off x="7048800" y="5735160"/>
            <a:ext cx="1376280" cy="1114200"/>
          </a:xfrm>
          <a:prstGeom prst="rect">
            <a:avLst/>
          </a:prstGeom>
          <a:noFill/>
          <a:ln>
            <a:noFill/>
          </a:ln>
        </p:spPr>
      </p:pic>
      <p:pic>
        <p:nvPicPr>
          <p:cNvPr id="293" name="Google Shape;293;p42"/>
          <p:cNvPicPr preferRelativeResize="0"/>
          <p:nvPr/>
        </p:nvPicPr>
        <p:blipFill rotWithShape="1">
          <a:blip r:embed="rId6">
            <a:alphaModFix/>
          </a:blip>
          <a:srcRect b="0" l="0" r="0" t="0"/>
          <a:stretch/>
        </p:blipFill>
        <p:spPr>
          <a:xfrm>
            <a:off x="5742000" y="5787720"/>
            <a:ext cx="1208160" cy="862920"/>
          </a:xfrm>
          <a:prstGeom prst="rect">
            <a:avLst/>
          </a:prstGeom>
          <a:noFill/>
          <a:ln>
            <a:noFill/>
          </a:ln>
        </p:spPr>
      </p:pic>
      <p:sp>
        <p:nvSpPr>
          <p:cNvPr id="294" name="Google Shape;294;p42"/>
          <p:cNvSpPr txBox="1"/>
          <p:nvPr/>
        </p:nvSpPr>
        <p:spPr>
          <a:xfrm>
            <a:off x="6288480" y="5580000"/>
            <a:ext cx="237600" cy="48672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2800" strike="noStrike">
                <a:latin typeface="Arial"/>
                <a:ea typeface="Arial"/>
                <a:cs typeface="Arial"/>
                <a:sym typeface="Arial"/>
              </a:rPr>
              <a:t>a</a:t>
            </a:r>
            <a:endParaRPr b="0" sz="2800" strike="noStrike">
              <a:latin typeface="Arial"/>
              <a:ea typeface="Arial"/>
              <a:cs typeface="Arial"/>
              <a:sym typeface="Arial"/>
            </a:endParaRPr>
          </a:p>
        </p:txBody>
      </p:sp>
      <p:sp>
        <p:nvSpPr>
          <p:cNvPr id="295" name="Google Shape;295;p42"/>
          <p:cNvSpPr txBox="1"/>
          <p:nvPr/>
        </p:nvSpPr>
        <p:spPr>
          <a:xfrm>
            <a:off x="7690320" y="5580000"/>
            <a:ext cx="237600" cy="48672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2800" strike="noStrike">
                <a:latin typeface="Arial"/>
                <a:ea typeface="Arial"/>
                <a:cs typeface="Arial"/>
                <a:sym typeface="Arial"/>
              </a:rPr>
              <a:t>b</a:t>
            </a:r>
            <a:endParaRPr b="0" sz="2800" strike="noStrike">
              <a:latin typeface="Arial"/>
              <a:ea typeface="Arial"/>
              <a:cs typeface="Arial"/>
              <a:sym typeface="Arial"/>
            </a:endParaRPr>
          </a:p>
        </p:txBody>
      </p:sp>
      <p:sp>
        <p:nvSpPr>
          <p:cNvPr id="296" name="Google Shape;296;p42"/>
          <p:cNvSpPr txBox="1"/>
          <p:nvPr/>
        </p:nvSpPr>
        <p:spPr>
          <a:xfrm>
            <a:off x="9020880" y="5580000"/>
            <a:ext cx="237600" cy="48672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2800" strike="noStrike">
                <a:latin typeface="Arial"/>
                <a:ea typeface="Arial"/>
                <a:cs typeface="Arial"/>
                <a:sym typeface="Arial"/>
              </a:rPr>
              <a:t>c</a:t>
            </a:r>
            <a:endParaRPr b="0" sz="2800" strike="noStrike">
              <a:latin typeface="Arial"/>
              <a:ea typeface="Arial"/>
              <a:cs typeface="Arial"/>
              <a:sym typeface="Arial"/>
            </a:endParaRPr>
          </a:p>
        </p:txBody>
      </p:sp>
      <p:cxnSp>
        <p:nvCxnSpPr>
          <p:cNvPr id="297" name="Google Shape;297;p42"/>
          <p:cNvCxnSpPr>
            <a:stCxn id="291" idx="3"/>
            <a:endCxn id="298" idx="2"/>
          </p:cNvCxnSpPr>
          <p:nvPr/>
        </p:nvCxnSpPr>
        <p:spPr>
          <a:xfrm flipH="1" rot="10800000">
            <a:off x="5166720" y="6467880"/>
            <a:ext cx="3965700" cy="33900"/>
          </a:xfrm>
          <a:prstGeom prst="curvedConnector3">
            <a:avLst>
              <a:gd fmla="val 50000" name="adj1"/>
            </a:avLst>
          </a:prstGeom>
          <a:noFill/>
          <a:ln cap="flat" cmpd="sng" w="9525">
            <a:solidFill>
              <a:srgbClr val="000000"/>
            </a:solidFill>
            <a:prstDash val="solid"/>
            <a:round/>
            <a:headEnd len="sm" w="sm" type="none"/>
            <a:tailEnd len="med" w="med" type="triangle"/>
          </a:ln>
        </p:spPr>
      </p:cxnSp>
      <p:cxnSp>
        <p:nvCxnSpPr>
          <p:cNvPr id="299" name="Google Shape;299;p42"/>
          <p:cNvCxnSpPr>
            <a:stCxn id="291" idx="3"/>
            <a:endCxn id="292" idx="2"/>
          </p:cNvCxnSpPr>
          <p:nvPr/>
        </p:nvCxnSpPr>
        <p:spPr>
          <a:xfrm>
            <a:off x="5166720" y="6501780"/>
            <a:ext cx="2570100" cy="347700"/>
          </a:xfrm>
          <a:prstGeom prst="curvedConnector3">
            <a:avLst>
              <a:gd fmla="val 50000" name="adj1"/>
            </a:avLst>
          </a:prstGeom>
          <a:noFill/>
          <a:ln cap="flat" cmpd="sng" w="9525">
            <a:solidFill>
              <a:srgbClr val="000000"/>
            </a:solidFill>
            <a:prstDash val="solid"/>
            <a:round/>
            <a:headEnd len="sm" w="sm" type="none"/>
            <a:tailEnd len="med" w="med" type="triangle"/>
          </a:ln>
        </p:spPr>
      </p:cxnSp>
      <p:cxnSp>
        <p:nvCxnSpPr>
          <p:cNvPr id="300" name="Google Shape;300;p42"/>
          <p:cNvCxnSpPr>
            <a:stCxn id="291" idx="3"/>
            <a:endCxn id="293" idx="1"/>
          </p:cNvCxnSpPr>
          <p:nvPr/>
        </p:nvCxnSpPr>
        <p:spPr>
          <a:xfrm flipH="1" rot="10800000">
            <a:off x="5166720" y="6219180"/>
            <a:ext cx="575400" cy="282600"/>
          </a:xfrm>
          <a:prstGeom prst="curvedConnector3">
            <a:avLst>
              <a:gd fmla="val 50000" name="adj1"/>
            </a:avLst>
          </a:prstGeom>
          <a:noFill/>
          <a:ln cap="flat" cmpd="sng" w="9525">
            <a:solidFill>
              <a:srgbClr val="000000"/>
            </a:solidFill>
            <a:prstDash val="solid"/>
            <a:round/>
            <a:headEnd len="sm" w="sm" type="none"/>
            <a:tailEnd len="med" w="med" type="triangle"/>
          </a:ln>
        </p:spPr>
      </p:cxnSp>
      <p:sp>
        <p:nvSpPr>
          <p:cNvPr id="301" name="Google Shape;301;p42"/>
          <p:cNvSpPr txBox="1"/>
          <p:nvPr/>
        </p:nvSpPr>
        <p:spPr>
          <a:xfrm>
            <a:off x="5148000" y="6559200"/>
            <a:ext cx="356400" cy="65736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4000" strike="noStrike">
                <a:solidFill>
                  <a:srgbClr val="FF3333"/>
                </a:solidFill>
                <a:latin typeface="Arial"/>
                <a:ea typeface="Arial"/>
                <a:cs typeface="Arial"/>
                <a:sym typeface="Arial"/>
              </a:rPr>
              <a:t>?</a:t>
            </a:r>
            <a:endParaRPr b="0" sz="4000" strike="noStrike">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4400" u="none" cap="none" strike="noStrike">
                <a:solidFill>
                  <a:srgbClr val="000099"/>
                </a:solidFill>
                <a:latin typeface="Arial"/>
                <a:ea typeface="Arial"/>
                <a:cs typeface="Arial"/>
                <a:sym typeface="Arial"/>
              </a:rPr>
              <a:t>Choice functions</a:t>
            </a:r>
            <a:endParaRPr b="0" i="0" sz="4400" u="none" cap="none" strike="noStrike">
              <a:solidFill>
                <a:srgbClr val="000099"/>
              </a:solidFill>
              <a:latin typeface="Arial"/>
              <a:ea typeface="Arial"/>
              <a:cs typeface="Arial"/>
              <a:sym typeface="Arial"/>
            </a:endParaRPr>
          </a:p>
        </p:txBody>
      </p:sp>
      <p:sp>
        <p:nvSpPr>
          <p:cNvPr id="76" name="Google Shape;76;p16"/>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Where should I do my PhD in computer science?</a:t>
            </a:r>
            <a:endParaRPr b="0" i="0" sz="3200" u="none" cap="none" strike="noStrike">
              <a:latin typeface="Arial"/>
              <a:ea typeface="Arial"/>
              <a:cs typeface="Arial"/>
              <a:sym typeface="Arial"/>
            </a:endParaRPr>
          </a:p>
        </p:txBody>
      </p:sp>
      <p:pic>
        <p:nvPicPr>
          <p:cNvPr id="77" name="Google Shape;77;p16"/>
          <p:cNvPicPr preferRelativeResize="0"/>
          <p:nvPr/>
        </p:nvPicPr>
        <p:blipFill rotWithShape="1">
          <a:blip r:embed="rId3">
            <a:alphaModFix/>
          </a:blip>
          <a:srcRect b="0" l="0" r="0" t="0"/>
          <a:stretch/>
        </p:blipFill>
        <p:spPr>
          <a:xfrm>
            <a:off x="3240000" y="2880000"/>
            <a:ext cx="1980000" cy="1980000"/>
          </a:xfrm>
          <a:prstGeom prst="rect">
            <a:avLst/>
          </a:prstGeom>
          <a:noFill/>
          <a:ln>
            <a:noFill/>
          </a:ln>
        </p:spPr>
      </p:pic>
      <p:pic>
        <p:nvPicPr>
          <p:cNvPr id="78" name="Google Shape;78;p16"/>
          <p:cNvPicPr preferRelativeResize="0"/>
          <p:nvPr/>
        </p:nvPicPr>
        <p:blipFill rotWithShape="1">
          <a:blip r:embed="rId4">
            <a:alphaModFix/>
          </a:blip>
          <a:srcRect b="0" l="0" r="0" t="0"/>
          <a:stretch/>
        </p:blipFill>
        <p:spPr>
          <a:xfrm>
            <a:off x="7651440" y="2880000"/>
            <a:ext cx="2088000" cy="1665360"/>
          </a:xfrm>
          <a:prstGeom prst="rect">
            <a:avLst/>
          </a:prstGeom>
          <a:noFill/>
          <a:ln>
            <a:noFill/>
          </a:ln>
        </p:spPr>
      </p:pic>
      <p:pic>
        <p:nvPicPr>
          <p:cNvPr id="79" name="Google Shape;79;p16"/>
          <p:cNvPicPr preferRelativeResize="0"/>
          <p:nvPr/>
        </p:nvPicPr>
        <p:blipFill rotWithShape="1">
          <a:blip r:embed="rId5">
            <a:alphaModFix/>
          </a:blip>
          <a:srcRect b="0" l="0" r="0" t="0"/>
          <a:stretch/>
        </p:blipFill>
        <p:spPr>
          <a:xfrm>
            <a:off x="5760000" y="3195720"/>
            <a:ext cx="1578600" cy="1304280"/>
          </a:xfrm>
          <a:prstGeom prst="rect">
            <a:avLst/>
          </a:prstGeom>
          <a:noFill/>
          <a:ln>
            <a:noFill/>
          </a:ln>
        </p:spPr>
      </p:pic>
      <p:pic>
        <p:nvPicPr>
          <p:cNvPr id="80" name="Google Shape;80;p16"/>
          <p:cNvPicPr preferRelativeResize="0"/>
          <p:nvPr/>
        </p:nvPicPr>
        <p:blipFill rotWithShape="1">
          <a:blip r:embed="rId6">
            <a:alphaModFix/>
          </a:blip>
          <a:srcRect b="0" l="0" r="0" t="0"/>
          <a:stretch/>
        </p:blipFill>
        <p:spPr>
          <a:xfrm>
            <a:off x="540000" y="4860000"/>
            <a:ext cx="1980000" cy="1980000"/>
          </a:xfrm>
          <a:prstGeom prst="rect">
            <a:avLst/>
          </a:prstGeom>
          <a:noFill/>
          <a:ln>
            <a:noFill/>
          </a:ln>
        </p:spPr>
      </p:pic>
      <p:pic>
        <p:nvPicPr>
          <p:cNvPr id="81" name="Google Shape;81;p16"/>
          <p:cNvPicPr preferRelativeResize="0"/>
          <p:nvPr/>
        </p:nvPicPr>
        <p:blipFill rotWithShape="1">
          <a:blip r:embed="rId7">
            <a:alphaModFix/>
          </a:blip>
          <a:srcRect b="0" l="0" r="0" t="0"/>
          <a:stretch/>
        </p:blipFill>
        <p:spPr>
          <a:xfrm>
            <a:off x="8100000" y="6120000"/>
            <a:ext cx="1723680" cy="1190160"/>
          </a:xfrm>
          <a:prstGeom prst="rect">
            <a:avLst/>
          </a:prstGeom>
          <a:noFill/>
          <a:ln>
            <a:noFill/>
          </a:ln>
        </p:spPr>
      </p:pic>
      <p:pic>
        <p:nvPicPr>
          <p:cNvPr id="82" name="Google Shape;82;p16"/>
          <p:cNvPicPr preferRelativeResize="0"/>
          <p:nvPr/>
        </p:nvPicPr>
        <p:blipFill rotWithShape="1">
          <a:blip r:embed="rId8">
            <a:alphaModFix/>
          </a:blip>
          <a:srcRect b="0" l="0" r="0" t="0"/>
          <a:stretch/>
        </p:blipFill>
        <p:spPr>
          <a:xfrm>
            <a:off x="2700000" y="6206760"/>
            <a:ext cx="3362400" cy="1353240"/>
          </a:xfrm>
          <a:prstGeom prst="rect">
            <a:avLst/>
          </a:prstGeom>
          <a:noFill/>
          <a:ln>
            <a:noFill/>
          </a:ln>
        </p:spPr>
      </p:pic>
      <p:pic>
        <p:nvPicPr>
          <p:cNvPr id="83" name="Google Shape;83;p16"/>
          <p:cNvPicPr preferRelativeResize="0"/>
          <p:nvPr/>
        </p:nvPicPr>
        <p:blipFill rotWithShape="1">
          <a:blip r:embed="rId9">
            <a:alphaModFix/>
          </a:blip>
          <a:srcRect b="0" l="0" r="0" t="0"/>
          <a:stretch/>
        </p:blipFill>
        <p:spPr>
          <a:xfrm>
            <a:off x="4977000" y="5220000"/>
            <a:ext cx="2763000" cy="1079280"/>
          </a:xfrm>
          <a:prstGeom prst="rect">
            <a:avLst/>
          </a:prstGeom>
          <a:noFill/>
          <a:ln>
            <a:noFill/>
          </a:ln>
        </p:spPr>
      </p:pic>
      <p:pic>
        <p:nvPicPr>
          <p:cNvPr id="84" name="Google Shape;84;p16"/>
          <p:cNvPicPr preferRelativeResize="0"/>
          <p:nvPr/>
        </p:nvPicPr>
        <p:blipFill rotWithShape="1">
          <a:blip r:embed="rId10">
            <a:alphaModFix/>
          </a:blip>
          <a:srcRect b="0" l="0" r="0" t="0"/>
          <a:stretch/>
        </p:blipFill>
        <p:spPr>
          <a:xfrm>
            <a:off x="240840" y="3240000"/>
            <a:ext cx="2819160" cy="1206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3"/>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Example</a:t>
            </a:r>
            <a:endParaRPr b="0" sz="4400" strike="noStrike">
              <a:solidFill>
                <a:srgbClr val="000099"/>
              </a:solidFill>
              <a:latin typeface="Arial"/>
              <a:ea typeface="Arial"/>
              <a:cs typeface="Arial"/>
              <a:sym typeface="Arial"/>
            </a:endParaRPr>
          </a:p>
        </p:txBody>
      </p:sp>
      <p:sp>
        <p:nvSpPr>
          <p:cNvPr id="307" name="Google Shape;307;p43"/>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260"/>
              <a:buFont typeface="Noto Sans Symbols"/>
              <a:buChar char="●"/>
            </a:pPr>
            <a:r>
              <a:rPr b="0" lang="en-US" sz="2800" strike="noStrike">
                <a:latin typeface="Arial"/>
                <a:ea typeface="Arial"/>
                <a:cs typeface="Arial"/>
                <a:sym typeface="Arial"/>
              </a:rPr>
              <a:t>A monkey should pick a tree out of three to sleep in</a:t>
            </a:r>
            <a:endParaRPr b="0" sz="2800" strike="noStrike">
              <a:latin typeface="Arial"/>
              <a:ea typeface="Arial"/>
              <a:cs typeface="Arial"/>
              <a:sym typeface="Arial"/>
            </a:endParaRPr>
          </a:p>
          <a:p>
            <a:pPr indent="-324000" lvl="1" marL="864000" marR="0" rtl="0" algn="l">
              <a:spcBef>
                <a:spcPts val="1417"/>
              </a:spcBef>
              <a:spcAft>
                <a:spcPts val="0"/>
              </a:spcAft>
              <a:buClr>
                <a:srgbClr val="000000"/>
              </a:buClr>
              <a:buSzPts val="1170"/>
              <a:buFont typeface="Noto Sans Symbols"/>
              <a:buChar char="●"/>
            </a:pPr>
            <a:r>
              <a:rPr b="0" i="0" lang="en-US" sz="2600" u="none" cap="none" strike="noStrike">
                <a:latin typeface="Arial"/>
                <a:ea typeface="Arial"/>
                <a:cs typeface="Arial"/>
                <a:sym typeface="Arial"/>
              </a:rPr>
              <a:t>Assume that the monkey can assess only two alternatives at a time and that his choice function is </a:t>
            </a:r>
            <a:r>
              <a:rPr b="1" i="1" lang="en-US" sz="2600" u="none" cap="none" strike="noStrike">
                <a:latin typeface="Arial"/>
                <a:ea typeface="Arial"/>
                <a:cs typeface="Arial"/>
                <a:sym typeface="Arial"/>
              </a:rPr>
              <a:t>C({a, b}) = b, C({b, c}) = c, C({a, c}) = a</a:t>
            </a:r>
            <a:endParaRPr b="0" i="0" sz="26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1170"/>
              <a:buFont typeface="Noto Sans Symbols"/>
              <a:buChar char="●"/>
            </a:pPr>
            <a:r>
              <a:rPr b="1" i="1" lang="en-US" sz="2600" u="none" cap="none" strike="noStrike">
                <a:latin typeface="Arial"/>
                <a:ea typeface="Arial"/>
                <a:cs typeface="Arial"/>
                <a:sym typeface="Arial"/>
              </a:rPr>
              <a:t>C({a,b}) = b</a:t>
            </a:r>
            <a:endParaRPr b="0" i="0" sz="2600" u="none" cap="none" strike="noStrike">
              <a:latin typeface="Arial"/>
              <a:ea typeface="Arial"/>
              <a:cs typeface="Arial"/>
              <a:sym typeface="Arial"/>
            </a:endParaRPr>
          </a:p>
        </p:txBody>
      </p:sp>
      <p:pic>
        <p:nvPicPr>
          <p:cNvPr id="308" name="Google Shape;308;p43"/>
          <p:cNvPicPr preferRelativeResize="0"/>
          <p:nvPr/>
        </p:nvPicPr>
        <p:blipFill rotWithShape="1">
          <a:blip r:embed="rId3">
            <a:alphaModFix/>
          </a:blip>
          <a:srcRect b="0" l="0" r="0" t="0"/>
          <a:stretch/>
        </p:blipFill>
        <p:spPr>
          <a:xfrm>
            <a:off x="5097600" y="4918680"/>
            <a:ext cx="1710000" cy="1715760"/>
          </a:xfrm>
          <a:prstGeom prst="rect">
            <a:avLst/>
          </a:prstGeom>
          <a:noFill/>
          <a:ln>
            <a:noFill/>
          </a:ln>
        </p:spPr>
      </p:pic>
      <p:pic>
        <p:nvPicPr>
          <p:cNvPr id="309" name="Google Shape;309;p43"/>
          <p:cNvPicPr preferRelativeResize="0"/>
          <p:nvPr/>
        </p:nvPicPr>
        <p:blipFill rotWithShape="1">
          <a:blip r:embed="rId4">
            <a:alphaModFix/>
          </a:blip>
          <a:srcRect b="0" l="0" r="0" t="0"/>
          <a:stretch/>
        </p:blipFill>
        <p:spPr>
          <a:xfrm>
            <a:off x="3474000" y="4999680"/>
            <a:ext cx="1500840" cy="1328760"/>
          </a:xfrm>
          <a:prstGeom prst="rect">
            <a:avLst/>
          </a:prstGeom>
          <a:noFill/>
          <a:ln>
            <a:noFill/>
          </a:ln>
        </p:spPr>
      </p:pic>
      <p:pic>
        <p:nvPicPr>
          <p:cNvPr id="310" name="Google Shape;310;p43"/>
          <p:cNvPicPr preferRelativeResize="0"/>
          <p:nvPr/>
        </p:nvPicPr>
        <p:blipFill rotWithShape="1">
          <a:blip r:embed="rId5">
            <a:alphaModFix/>
          </a:blip>
          <a:srcRect b="0" l="0" r="0" t="0"/>
          <a:stretch/>
        </p:blipFill>
        <p:spPr>
          <a:xfrm>
            <a:off x="6732360" y="5060160"/>
            <a:ext cx="1907640" cy="987120"/>
          </a:xfrm>
          <a:prstGeom prst="rect">
            <a:avLst/>
          </a:prstGeom>
          <a:noFill/>
          <a:ln>
            <a:noFill/>
          </a:ln>
        </p:spPr>
      </p:pic>
      <p:sp>
        <p:nvSpPr>
          <p:cNvPr id="311" name="Google Shape;311;p43"/>
          <p:cNvSpPr txBox="1"/>
          <p:nvPr/>
        </p:nvSpPr>
        <p:spPr>
          <a:xfrm>
            <a:off x="4152960" y="4680000"/>
            <a:ext cx="295200" cy="74736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2800" strike="noStrike">
                <a:latin typeface="Arial"/>
                <a:ea typeface="Arial"/>
                <a:cs typeface="Arial"/>
                <a:sym typeface="Arial"/>
              </a:rPr>
              <a:t>a</a:t>
            </a:r>
            <a:endParaRPr b="0" sz="2800" strike="noStrike">
              <a:latin typeface="Arial"/>
              <a:ea typeface="Arial"/>
              <a:cs typeface="Arial"/>
              <a:sym typeface="Arial"/>
            </a:endParaRPr>
          </a:p>
        </p:txBody>
      </p:sp>
      <p:sp>
        <p:nvSpPr>
          <p:cNvPr id="312" name="Google Shape;312;p43"/>
          <p:cNvSpPr txBox="1"/>
          <p:nvPr/>
        </p:nvSpPr>
        <p:spPr>
          <a:xfrm>
            <a:off x="5894640" y="4680000"/>
            <a:ext cx="295200" cy="74736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2800" strike="noStrike">
                <a:latin typeface="Arial"/>
                <a:ea typeface="Arial"/>
                <a:cs typeface="Arial"/>
                <a:sym typeface="Arial"/>
              </a:rPr>
              <a:t>b</a:t>
            </a:r>
            <a:endParaRPr b="0" sz="2800" strike="noStrike">
              <a:latin typeface="Arial"/>
              <a:ea typeface="Arial"/>
              <a:cs typeface="Arial"/>
              <a:sym typeface="Arial"/>
            </a:endParaRPr>
          </a:p>
        </p:txBody>
      </p:sp>
      <p:sp>
        <p:nvSpPr>
          <p:cNvPr id="313" name="Google Shape;313;p43"/>
          <p:cNvSpPr txBox="1"/>
          <p:nvPr/>
        </p:nvSpPr>
        <p:spPr>
          <a:xfrm>
            <a:off x="7547760" y="4680000"/>
            <a:ext cx="295200" cy="74736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2800" strike="noStrike">
                <a:latin typeface="Arial"/>
                <a:ea typeface="Arial"/>
                <a:cs typeface="Arial"/>
                <a:sym typeface="Arial"/>
              </a:rPr>
              <a:t>c</a:t>
            </a:r>
            <a:endParaRPr b="0" sz="2800" strike="noStrike">
              <a:latin typeface="Arial"/>
              <a:ea typeface="Arial"/>
              <a:cs typeface="Arial"/>
              <a:sym typeface="Arial"/>
            </a:endParaRPr>
          </a:p>
        </p:txBody>
      </p:sp>
      <p:pic>
        <p:nvPicPr>
          <p:cNvPr id="314" name="Google Shape;314;p43"/>
          <p:cNvPicPr preferRelativeResize="0"/>
          <p:nvPr/>
        </p:nvPicPr>
        <p:blipFill rotWithShape="1">
          <a:blip r:embed="rId6">
            <a:alphaModFix/>
          </a:blip>
          <a:srcRect b="0" l="0" r="0" t="0"/>
          <a:stretch/>
        </p:blipFill>
        <p:spPr>
          <a:xfrm>
            <a:off x="5733720" y="6120000"/>
            <a:ext cx="746280" cy="107028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4"/>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Example</a:t>
            </a:r>
            <a:endParaRPr b="0" sz="4400" strike="noStrike">
              <a:solidFill>
                <a:srgbClr val="000099"/>
              </a:solidFill>
              <a:latin typeface="Arial"/>
              <a:ea typeface="Arial"/>
              <a:cs typeface="Arial"/>
              <a:sym typeface="Arial"/>
            </a:endParaRPr>
          </a:p>
        </p:txBody>
      </p:sp>
      <p:sp>
        <p:nvSpPr>
          <p:cNvPr id="320" name="Google Shape;320;p44"/>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260"/>
              <a:buFont typeface="Noto Sans Symbols"/>
              <a:buChar char="●"/>
            </a:pPr>
            <a:r>
              <a:rPr b="0" lang="en-US" sz="2800" strike="noStrike">
                <a:latin typeface="Arial"/>
                <a:ea typeface="Arial"/>
                <a:cs typeface="Arial"/>
                <a:sym typeface="Arial"/>
              </a:rPr>
              <a:t>A monkey should pick a tree out of three to sleep in</a:t>
            </a:r>
            <a:endParaRPr b="0" sz="2800" strike="noStrike">
              <a:latin typeface="Arial"/>
              <a:ea typeface="Arial"/>
              <a:cs typeface="Arial"/>
              <a:sym typeface="Arial"/>
            </a:endParaRPr>
          </a:p>
          <a:p>
            <a:pPr indent="-324000" lvl="1" marL="864000" marR="0" rtl="0" algn="l">
              <a:spcBef>
                <a:spcPts val="1417"/>
              </a:spcBef>
              <a:spcAft>
                <a:spcPts val="0"/>
              </a:spcAft>
              <a:buClr>
                <a:srgbClr val="000000"/>
              </a:buClr>
              <a:buSzPts val="1170"/>
              <a:buFont typeface="Noto Sans Symbols"/>
              <a:buChar char="●"/>
            </a:pPr>
            <a:r>
              <a:rPr b="0" i="0" lang="en-US" sz="2600" u="none" cap="none" strike="noStrike">
                <a:latin typeface="Arial"/>
                <a:ea typeface="Arial"/>
                <a:cs typeface="Arial"/>
                <a:sym typeface="Arial"/>
              </a:rPr>
              <a:t>Assume that the monkey can assess only two alternatives at a time and that his choice function is </a:t>
            </a:r>
            <a:r>
              <a:rPr b="1" i="1" lang="en-US" sz="2600" u="none" cap="none" strike="noStrike">
                <a:latin typeface="Arial"/>
                <a:ea typeface="Arial"/>
                <a:cs typeface="Arial"/>
                <a:sym typeface="Arial"/>
              </a:rPr>
              <a:t>C({a, b}) = b, C({b, c}) = c, C({a, c}) = a</a:t>
            </a:r>
            <a:endParaRPr b="0" i="0" sz="26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1170"/>
              <a:buFont typeface="Noto Sans Symbols"/>
              <a:buChar char="●"/>
            </a:pPr>
            <a:r>
              <a:rPr b="1" i="1" lang="en-US" sz="2600" u="none" cap="none" strike="noStrike">
                <a:latin typeface="Arial"/>
                <a:ea typeface="Arial"/>
                <a:cs typeface="Arial"/>
                <a:sym typeface="Arial"/>
              </a:rPr>
              <a:t>C({b,c}) = c</a:t>
            </a:r>
            <a:endParaRPr b="0" i="0" sz="2600" u="none" cap="none" strike="noStrike">
              <a:latin typeface="Arial"/>
              <a:ea typeface="Arial"/>
              <a:cs typeface="Arial"/>
              <a:sym typeface="Arial"/>
            </a:endParaRPr>
          </a:p>
        </p:txBody>
      </p:sp>
      <p:pic>
        <p:nvPicPr>
          <p:cNvPr id="321" name="Google Shape;321;p44"/>
          <p:cNvPicPr preferRelativeResize="0"/>
          <p:nvPr/>
        </p:nvPicPr>
        <p:blipFill rotWithShape="1">
          <a:blip r:embed="rId3">
            <a:alphaModFix/>
          </a:blip>
          <a:srcRect b="0" l="0" r="0" t="0"/>
          <a:stretch/>
        </p:blipFill>
        <p:spPr>
          <a:xfrm>
            <a:off x="5097600" y="4918680"/>
            <a:ext cx="1710000" cy="1715760"/>
          </a:xfrm>
          <a:prstGeom prst="rect">
            <a:avLst/>
          </a:prstGeom>
          <a:noFill/>
          <a:ln>
            <a:noFill/>
          </a:ln>
        </p:spPr>
      </p:pic>
      <p:pic>
        <p:nvPicPr>
          <p:cNvPr id="322" name="Google Shape;322;p44"/>
          <p:cNvPicPr preferRelativeResize="0"/>
          <p:nvPr/>
        </p:nvPicPr>
        <p:blipFill rotWithShape="1">
          <a:blip r:embed="rId4">
            <a:alphaModFix/>
          </a:blip>
          <a:srcRect b="0" l="0" r="0" t="0"/>
          <a:stretch/>
        </p:blipFill>
        <p:spPr>
          <a:xfrm>
            <a:off x="3474000" y="4999680"/>
            <a:ext cx="1500840" cy="1328760"/>
          </a:xfrm>
          <a:prstGeom prst="rect">
            <a:avLst/>
          </a:prstGeom>
          <a:noFill/>
          <a:ln>
            <a:noFill/>
          </a:ln>
        </p:spPr>
      </p:pic>
      <p:pic>
        <p:nvPicPr>
          <p:cNvPr id="323" name="Google Shape;323;p44"/>
          <p:cNvPicPr preferRelativeResize="0"/>
          <p:nvPr/>
        </p:nvPicPr>
        <p:blipFill rotWithShape="1">
          <a:blip r:embed="rId5">
            <a:alphaModFix/>
          </a:blip>
          <a:srcRect b="0" l="0" r="0" t="0"/>
          <a:stretch/>
        </p:blipFill>
        <p:spPr>
          <a:xfrm>
            <a:off x="6732360" y="5060160"/>
            <a:ext cx="1907640" cy="987120"/>
          </a:xfrm>
          <a:prstGeom prst="rect">
            <a:avLst/>
          </a:prstGeom>
          <a:noFill/>
          <a:ln>
            <a:noFill/>
          </a:ln>
        </p:spPr>
      </p:pic>
      <p:sp>
        <p:nvSpPr>
          <p:cNvPr id="324" name="Google Shape;324;p44"/>
          <p:cNvSpPr txBox="1"/>
          <p:nvPr/>
        </p:nvSpPr>
        <p:spPr>
          <a:xfrm>
            <a:off x="4152960" y="4680000"/>
            <a:ext cx="295200" cy="74736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2800" strike="noStrike">
                <a:latin typeface="Arial"/>
                <a:ea typeface="Arial"/>
                <a:cs typeface="Arial"/>
                <a:sym typeface="Arial"/>
              </a:rPr>
              <a:t>a</a:t>
            </a:r>
            <a:endParaRPr b="0" sz="2800" strike="noStrike">
              <a:latin typeface="Arial"/>
              <a:ea typeface="Arial"/>
              <a:cs typeface="Arial"/>
              <a:sym typeface="Arial"/>
            </a:endParaRPr>
          </a:p>
        </p:txBody>
      </p:sp>
      <p:sp>
        <p:nvSpPr>
          <p:cNvPr id="325" name="Google Shape;325;p44"/>
          <p:cNvSpPr txBox="1"/>
          <p:nvPr/>
        </p:nvSpPr>
        <p:spPr>
          <a:xfrm>
            <a:off x="5894640" y="4680000"/>
            <a:ext cx="295200" cy="74736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2800" strike="noStrike">
                <a:latin typeface="Arial"/>
                <a:ea typeface="Arial"/>
                <a:cs typeface="Arial"/>
                <a:sym typeface="Arial"/>
              </a:rPr>
              <a:t>b</a:t>
            </a:r>
            <a:endParaRPr b="0" sz="2800" strike="noStrike">
              <a:latin typeface="Arial"/>
              <a:ea typeface="Arial"/>
              <a:cs typeface="Arial"/>
              <a:sym typeface="Arial"/>
            </a:endParaRPr>
          </a:p>
        </p:txBody>
      </p:sp>
      <p:sp>
        <p:nvSpPr>
          <p:cNvPr id="326" name="Google Shape;326;p44"/>
          <p:cNvSpPr txBox="1"/>
          <p:nvPr/>
        </p:nvSpPr>
        <p:spPr>
          <a:xfrm>
            <a:off x="7547760" y="4680000"/>
            <a:ext cx="295200" cy="74736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2800" strike="noStrike">
                <a:latin typeface="Arial"/>
                <a:ea typeface="Arial"/>
                <a:cs typeface="Arial"/>
                <a:sym typeface="Arial"/>
              </a:rPr>
              <a:t>c</a:t>
            </a:r>
            <a:endParaRPr b="0" sz="2800" strike="noStrike">
              <a:latin typeface="Arial"/>
              <a:ea typeface="Arial"/>
              <a:cs typeface="Arial"/>
              <a:sym typeface="Arial"/>
            </a:endParaRPr>
          </a:p>
        </p:txBody>
      </p:sp>
      <p:pic>
        <p:nvPicPr>
          <p:cNvPr id="327" name="Google Shape;327;p44"/>
          <p:cNvPicPr preferRelativeResize="0"/>
          <p:nvPr/>
        </p:nvPicPr>
        <p:blipFill rotWithShape="1">
          <a:blip r:embed="rId6">
            <a:alphaModFix/>
          </a:blip>
          <a:srcRect b="0" l="0" r="0" t="0"/>
          <a:stretch/>
        </p:blipFill>
        <p:spPr>
          <a:xfrm>
            <a:off x="7353720" y="6120000"/>
            <a:ext cx="746280" cy="107028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5"/>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Example</a:t>
            </a:r>
            <a:endParaRPr b="0" sz="4400" strike="noStrike">
              <a:solidFill>
                <a:srgbClr val="000099"/>
              </a:solidFill>
              <a:latin typeface="Arial"/>
              <a:ea typeface="Arial"/>
              <a:cs typeface="Arial"/>
              <a:sym typeface="Arial"/>
            </a:endParaRPr>
          </a:p>
        </p:txBody>
      </p:sp>
      <p:sp>
        <p:nvSpPr>
          <p:cNvPr id="333" name="Google Shape;333;p45"/>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260"/>
              <a:buFont typeface="Noto Sans Symbols"/>
              <a:buChar char="●"/>
            </a:pPr>
            <a:r>
              <a:rPr b="0" lang="en-US" sz="2800" strike="noStrike">
                <a:latin typeface="Arial"/>
                <a:ea typeface="Arial"/>
                <a:cs typeface="Arial"/>
                <a:sym typeface="Arial"/>
              </a:rPr>
              <a:t>A monkey should pick a tree out of three to sleep in</a:t>
            </a:r>
            <a:endParaRPr b="0" sz="2800" strike="noStrike">
              <a:latin typeface="Arial"/>
              <a:ea typeface="Arial"/>
              <a:cs typeface="Arial"/>
              <a:sym typeface="Arial"/>
            </a:endParaRPr>
          </a:p>
          <a:p>
            <a:pPr indent="-324000" lvl="1" marL="864000" marR="0" rtl="0" algn="l">
              <a:spcBef>
                <a:spcPts val="1417"/>
              </a:spcBef>
              <a:spcAft>
                <a:spcPts val="0"/>
              </a:spcAft>
              <a:buClr>
                <a:srgbClr val="000000"/>
              </a:buClr>
              <a:buSzPts val="1170"/>
              <a:buFont typeface="Noto Sans Symbols"/>
              <a:buChar char="●"/>
            </a:pPr>
            <a:r>
              <a:rPr b="0" i="0" lang="en-US" sz="2600" u="none" cap="none" strike="noStrike">
                <a:latin typeface="Arial"/>
                <a:ea typeface="Arial"/>
                <a:cs typeface="Arial"/>
                <a:sym typeface="Arial"/>
              </a:rPr>
              <a:t>Assume that the monkey can assess only two alternatives at a time and that his choice function is </a:t>
            </a:r>
            <a:r>
              <a:rPr b="1" i="1" lang="en-US" sz="2600" u="none" cap="none" strike="noStrike">
                <a:latin typeface="Arial"/>
                <a:ea typeface="Arial"/>
                <a:cs typeface="Arial"/>
                <a:sym typeface="Arial"/>
              </a:rPr>
              <a:t>C({a, b}) = b, C({b, c}) = c, C({a, c}) = a</a:t>
            </a:r>
            <a:endParaRPr b="0" i="0" sz="26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1170"/>
              <a:buFont typeface="Noto Sans Symbols"/>
              <a:buChar char="●"/>
            </a:pPr>
            <a:r>
              <a:rPr b="1" i="1" lang="en-US" sz="2600" u="none" cap="none" strike="noStrike">
                <a:latin typeface="Arial"/>
                <a:ea typeface="Arial"/>
                <a:cs typeface="Arial"/>
                <a:sym typeface="Arial"/>
              </a:rPr>
              <a:t>C({a,c}) = a</a:t>
            </a:r>
            <a:endParaRPr b="0" i="0" sz="2600" u="none" cap="none" strike="noStrike">
              <a:latin typeface="Arial"/>
              <a:ea typeface="Arial"/>
              <a:cs typeface="Arial"/>
              <a:sym typeface="Arial"/>
            </a:endParaRPr>
          </a:p>
        </p:txBody>
      </p:sp>
      <p:pic>
        <p:nvPicPr>
          <p:cNvPr id="334" name="Google Shape;334;p45"/>
          <p:cNvPicPr preferRelativeResize="0"/>
          <p:nvPr/>
        </p:nvPicPr>
        <p:blipFill rotWithShape="1">
          <a:blip r:embed="rId3">
            <a:alphaModFix/>
          </a:blip>
          <a:srcRect b="0" l="0" r="0" t="0"/>
          <a:stretch/>
        </p:blipFill>
        <p:spPr>
          <a:xfrm>
            <a:off x="5097600" y="4918680"/>
            <a:ext cx="1710000" cy="1715760"/>
          </a:xfrm>
          <a:prstGeom prst="rect">
            <a:avLst/>
          </a:prstGeom>
          <a:noFill/>
          <a:ln>
            <a:noFill/>
          </a:ln>
        </p:spPr>
      </p:pic>
      <p:pic>
        <p:nvPicPr>
          <p:cNvPr id="335" name="Google Shape;335;p45"/>
          <p:cNvPicPr preferRelativeResize="0"/>
          <p:nvPr/>
        </p:nvPicPr>
        <p:blipFill rotWithShape="1">
          <a:blip r:embed="rId4">
            <a:alphaModFix/>
          </a:blip>
          <a:srcRect b="0" l="0" r="0" t="0"/>
          <a:stretch/>
        </p:blipFill>
        <p:spPr>
          <a:xfrm>
            <a:off x="3474000" y="4999680"/>
            <a:ext cx="1500840" cy="1328760"/>
          </a:xfrm>
          <a:prstGeom prst="rect">
            <a:avLst/>
          </a:prstGeom>
          <a:noFill/>
          <a:ln>
            <a:noFill/>
          </a:ln>
        </p:spPr>
      </p:pic>
      <p:pic>
        <p:nvPicPr>
          <p:cNvPr id="336" name="Google Shape;336;p45"/>
          <p:cNvPicPr preferRelativeResize="0"/>
          <p:nvPr/>
        </p:nvPicPr>
        <p:blipFill rotWithShape="1">
          <a:blip r:embed="rId5">
            <a:alphaModFix/>
          </a:blip>
          <a:srcRect b="0" l="0" r="0" t="0"/>
          <a:stretch/>
        </p:blipFill>
        <p:spPr>
          <a:xfrm>
            <a:off x="6732360" y="5060160"/>
            <a:ext cx="1907640" cy="987120"/>
          </a:xfrm>
          <a:prstGeom prst="rect">
            <a:avLst/>
          </a:prstGeom>
          <a:noFill/>
          <a:ln>
            <a:noFill/>
          </a:ln>
        </p:spPr>
      </p:pic>
      <p:sp>
        <p:nvSpPr>
          <p:cNvPr id="337" name="Google Shape;337;p45"/>
          <p:cNvSpPr txBox="1"/>
          <p:nvPr/>
        </p:nvSpPr>
        <p:spPr>
          <a:xfrm>
            <a:off x="4152960" y="4680000"/>
            <a:ext cx="295200" cy="74736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2800" strike="noStrike">
                <a:latin typeface="Arial"/>
                <a:ea typeface="Arial"/>
                <a:cs typeface="Arial"/>
                <a:sym typeface="Arial"/>
              </a:rPr>
              <a:t>a</a:t>
            </a:r>
            <a:endParaRPr b="0" sz="2800" strike="noStrike">
              <a:latin typeface="Arial"/>
              <a:ea typeface="Arial"/>
              <a:cs typeface="Arial"/>
              <a:sym typeface="Arial"/>
            </a:endParaRPr>
          </a:p>
        </p:txBody>
      </p:sp>
      <p:sp>
        <p:nvSpPr>
          <p:cNvPr id="338" name="Google Shape;338;p45"/>
          <p:cNvSpPr txBox="1"/>
          <p:nvPr/>
        </p:nvSpPr>
        <p:spPr>
          <a:xfrm>
            <a:off x="5894640" y="4680000"/>
            <a:ext cx="295200" cy="74736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2800" strike="noStrike">
                <a:latin typeface="Arial"/>
                <a:ea typeface="Arial"/>
                <a:cs typeface="Arial"/>
                <a:sym typeface="Arial"/>
              </a:rPr>
              <a:t>b</a:t>
            </a:r>
            <a:endParaRPr b="0" sz="2800" strike="noStrike">
              <a:latin typeface="Arial"/>
              <a:ea typeface="Arial"/>
              <a:cs typeface="Arial"/>
              <a:sym typeface="Arial"/>
            </a:endParaRPr>
          </a:p>
        </p:txBody>
      </p:sp>
      <p:sp>
        <p:nvSpPr>
          <p:cNvPr id="339" name="Google Shape;339;p45"/>
          <p:cNvSpPr txBox="1"/>
          <p:nvPr/>
        </p:nvSpPr>
        <p:spPr>
          <a:xfrm>
            <a:off x="7547760" y="4680000"/>
            <a:ext cx="295200" cy="74736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2800" strike="noStrike">
                <a:latin typeface="Arial"/>
                <a:ea typeface="Arial"/>
                <a:cs typeface="Arial"/>
                <a:sym typeface="Arial"/>
              </a:rPr>
              <a:t>c</a:t>
            </a:r>
            <a:endParaRPr b="0" sz="2800" strike="noStrike">
              <a:latin typeface="Arial"/>
              <a:ea typeface="Arial"/>
              <a:cs typeface="Arial"/>
              <a:sym typeface="Arial"/>
            </a:endParaRPr>
          </a:p>
        </p:txBody>
      </p:sp>
      <p:pic>
        <p:nvPicPr>
          <p:cNvPr id="340" name="Google Shape;340;p45"/>
          <p:cNvPicPr preferRelativeResize="0"/>
          <p:nvPr/>
        </p:nvPicPr>
        <p:blipFill rotWithShape="1">
          <a:blip r:embed="rId6">
            <a:alphaModFix/>
          </a:blip>
          <a:srcRect b="0" l="0" r="0" t="0"/>
          <a:stretch/>
        </p:blipFill>
        <p:spPr>
          <a:xfrm>
            <a:off x="3933720" y="6129720"/>
            <a:ext cx="746280" cy="107028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6"/>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Example</a:t>
            </a:r>
            <a:endParaRPr b="0" sz="4400" strike="noStrike">
              <a:solidFill>
                <a:srgbClr val="000099"/>
              </a:solidFill>
              <a:latin typeface="Arial"/>
              <a:ea typeface="Arial"/>
              <a:cs typeface="Arial"/>
              <a:sym typeface="Arial"/>
            </a:endParaRPr>
          </a:p>
        </p:txBody>
      </p:sp>
      <p:sp>
        <p:nvSpPr>
          <p:cNvPr id="346" name="Google Shape;346;p46"/>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260"/>
              <a:buFont typeface="Noto Sans Symbols"/>
              <a:buChar char="●"/>
            </a:pPr>
            <a:r>
              <a:rPr b="0" lang="en-US" sz="2800" strike="noStrike">
                <a:latin typeface="Arial"/>
                <a:ea typeface="Arial"/>
                <a:cs typeface="Arial"/>
                <a:sym typeface="Arial"/>
              </a:rPr>
              <a:t>A monkey should pick a tree out of three to sleep in</a:t>
            </a:r>
            <a:endParaRPr b="0" sz="2800" strike="noStrike">
              <a:latin typeface="Arial"/>
              <a:ea typeface="Arial"/>
              <a:cs typeface="Arial"/>
              <a:sym typeface="Arial"/>
            </a:endParaRPr>
          </a:p>
          <a:p>
            <a:pPr indent="-324000" lvl="1" marL="864000" marR="0" rtl="0" algn="l">
              <a:spcBef>
                <a:spcPts val="1417"/>
              </a:spcBef>
              <a:spcAft>
                <a:spcPts val="0"/>
              </a:spcAft>
              <a:buClr>
                <a:srgbClr val="000000"/>
              </a:buClr>
              <a:buSzPts val="1170"/>
              <a:buFont typeface="Noto Sans Symbols"/>
              <a:buChar char="●"/>
            </a:pPr>
            <a:r>
              <a:rPr b="0" i="0" lang="en-US" sz="2600" u="none" cap="none" strike="noStrike">
                <a:latin typeface="Arial"/>
                <a:ea typeface="Arial"/>
                <a:cs typeface="Arial"/>
                <a:sym typeface="Arial"/>
              </a:rPr>
              <a:t>Assume that the monkey can assess only two alternatives at a time and that his choice function is </a:t>
            </a:r>
            <a:r>
              <a:rPr b="1" i="1" lang="en-US" sz="2600" u="none" cap="none" strike="noStrike">
                <a:latin typeface="Arial"/>
                <a:ea typeface="Arial"/>
                <a:cs typeface="Arial"/>
                <a:sym typeface="Arial"/>
              </a:rPr>
              <a:t>C({a, b}) = b, C({b, c}) = c, C({a, c}) = a</a:t>
            </a:r>
            <a:endParaRPr b="0" i="0" sz="26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1170"/>
              <a:buFont typeface="Noto Sans Symbols"/>
              <a:buChar char="●"/>
            </a:pPr>
            <a:r>
              <a:rPr b="0" i="0" lang="en-US" sz="2600" u="none" cap="none" strike="noStrike">
                <a:latin typeface="Arial"/>
                <a:ea typeface="Arial"/>
                <a:cs typeface="Arial"/>
                <a:sym typeface="Arial"/>
              </a:rPr>
              <a:t>Never sleeps! :(</a:t>
            </a:r>
            <a:endParaRPr b="0" i="0" sz="2600" u="none" cap="none" strike="noStrike">
              <a:latin typeface="Arial"/>
              <a:ea typeface="Arial"/>
              <a:cs typeface="Arial"/>
              <a:sym typeface="Arial"/>
            </a:endParaRPr>
          </a:p>
        </p:txBody>
      </p:sp>
      <p:pic>
        <p:nvPicPr>
          <p:cNvPr id="347" name="Google Shape;347;p46"/>
          <p:cNvPicPr preferRelativeResize="0"/>
          <p:nvPr/>
        </p:nvPicPr>
        <p:blipFill rotWithShape="1">
          <a:blip r:embed="rId3">
            <a:alphaModFix/>
          </a:blip>
          <a:srcRect b="0" l="0" r="0" t="0"/>
          <a:stretch/>
        </p:blipFill>
        <p:spPr>
          <a:xfrm>
            <a:off x="5097600" y="4918680"/>
            <a:ext cx="1710000" cy="1715760"/>
          </a:xfrm>
          <a:prstGeom prst="rect">
            <a:avLst/>
          </a:prstGeom>
          <a:noFill/>
          <a:ln>
            <a:noFill/>
          </a:ln>
        </p:spPr>
      </p:pic>
      <p:pic>
        <p:nvPicPr>
          <p:cNvPr id="348" name="Google Shape;348;p46"/>
          <p:cNvPicPr preferRelativeResize="0"/>
          <p:nvPr/>
        </p:nvPicPr>
        <p:blipFill rotWithShape="1">
          <a:blip r:embed="rId4">
            <a:alphaModFix/>
          </a:blip>
          <a:srcRect b="0" l="0" r="0" t="0"/>
          <a:stretch/>
        </p:blipFill>
        <p:spPr>
          <a:xfrm>
            <a:off x="3474000" y="4999680"/>
            <a:ext cx="1500840" cy="1328760"/>
          </a:xfrm>
          <a:prstGeom prst="rect">
            <a:avLst/>
          </a:prstGeom>
          <a:noFill/>
          <a:ln>
            <a:noFill/>
          </a:ln>
        </p:spPr>
      </p:pic>
      <p:pic>
        <p:nvPicPr>
          <p:cNvPr id="349" name="Google Shape;349;p46"/>
          <p:cNvPicPr preferRelativeResize="0"/>
          <p:nvPr/>
        </p:nvPicPr>
        <p:blipFill rotWithShape="1">
          <a:blip r:embed="rId5">
            <a:alphaModFix/>
          </a:blip>
          <a:srcRect b="0" l="0" r="0" t="0"/>
          <a:stretch/>
        </p:blipFill>
        <p:spPr>
          <a:xfrm>
            <a:off x="6732360" y="5060160"/>
            <a:ext cx="1907640" cy="987120"/>
          </a:xfrm>
          <a:prstGeom prst="rect">
            <a:avLst/>
          </a:prstGeom>
          <a:noFill/>
          <a:ln>
            <a:noFill/>
          </a:ln>
        </p:spPr>
      </p:pic>
      <p:sp>
        <p:nvSpPr>
          <p:cNvPr id="350" name="Google Shape;350;p46"/>
          <p:cNvSpPr txBox="1"/>
          <p:nvPr/>
        </p:nvSpPr>
        <p:spPr>
          <a:xfrm>
            <a:off x="4152960" y="4680000"/>
            <a:ext cx="295200" cy="74736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2800" strike="noStrike">
                <a:latin typeface="Arial"/>
                <a:ea typeface="Arial"/>
                <a:cs typeface="Arial"/>
                <a:sym typeface="Arial"/>
              </a:rPr>
              <a:t>a</a:t>
            </a:r>
            <a:endParaRPr b="0" sz="2800" strike="noStrike">
              <a:latin typeface="Arial"/>
              <a:ea typeface="Arial"/>
              <a:cs typeface="Arial"/>
              <a:sym typeface="Arial"/>
            </a:endParaRPr>
          </a:p>
        </p:txBody>
      </p:sp>
      <p:sp>
        <p:nvSpPr>
          <p:cNvPr id="351" name="Google Shape;351;p46"/>
          <p:cNvSpPr txBox="1"/>
          <p:nvPr/>
        </p:nvSpPr>
        <p:spPr>
          <a:xfrm>
            <a:off x="5894640" y="4680000"/>
            <a:ext cx="295200" cy="74736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2800" strike="noStrike">
                <a:latin typeface="Arial"/>
                <a:ea typeface="Arial"/>
                <a:cs typeface="Arial"/>
                <a:sym typeface="Arial"/>
              </a:rPr>
              <a:t>b</a:t>
            </a:r>
            <a:endParaRPr b="0" sz="2800" strike="noStrike">
              <a:latin typeface="Arial"/>
              <a:ea typeface="Arial"/>
              <a:cs typeface="Arial"/>
              <a:sym typeface="Arial"/>
            </a:endParaRPr>
          </a:p>
        </p:txBody>
      </p:sp>
      <p:sp>
        <p:nvSpPr>
          <p:cNvPr id="352" name="Google Shape;352;p46"/>
          <p:cNvSpPr txBox="1"/>
          <p:nvPr/>
        </p:nvSpPr>
        <p:spPr>
          <a:xfrm>
            <a:off x="7547760" y="4680000"/>
            <a:ext cx="295200" cy="74736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2800" strike="noStrike">
                <a:latin typeface="Arial"/>
                <a:ea typeface="Arial"/>
                <a:cs typeface="Arial"/>
                <a:sym typeface="Arial"/>
              </a:rPr>
              <a:t>c</a:t>
            </a:r>
            <a:endParaRPr b="0" sz="2800" strike="noStrike">
              <a:latin typeface="Arial"/>
              <a:ea typeface="Arial"/>
              <a:cs typeface="Arial"/>
              <a:sym typeface="Arial"/>
            </a:endParaRPr>
          </a:p>
        </p:txBody>
      </p:sp>
      <p:sp>
        <p:nvSpPr>
          <p:cNvPr id="353" name="Google Shape;353;p46"/>
          <p:cNvSpPr/>
          <p:nvPr/>
        </p:nvSpPr>
        <p:spPr>
          <a:xfrm>
            <a:off x="3960000" y="3960000"/>
            <a:ext cx="4320000" cy="900000"/>
          </a:xfrm>
          <a:custGeom>
            <a:rect b="b" l="l" r="r" t="t"/>
            <a:pathLst>
              <a:path extrusionOk="0" h="2261" w="12001">
                <a:moveTo>
                  <a:pt x="10557" y="1969"/>
                </a:moveTo>
                <a:lnTo>
                  <a:pt x="10723" y="1920"/>
                </a:lnTo>
                <a:lnTo>
                  <a:pt x="10877" y="1871"/>
                </a:lnTo>
                <a:lnTo>
                  <a:pt x="11019" y="1819"/>
                </a:lnTo>
                <a:lnTo>
                  <a:pt x="11149" y="1767"/>
                </a:lnTo>
                <a:lnTo>
                  <a:pt x="11265" y="1713"/>
                </a:lnTo>
                <a:lnTo>
                  <a:pt x="11369" y="1657"/>
                </a:lnTo>
                <a:lnTo>
                  <a:pt x="11460" y="1601"/>
                </a:lnTo>
                <a:lnTo>
                  <a:pt x="11537" y="1544"/>
                </a:lnTo>
                <a:lnTo>
                  <a:pt x="11600" y="1486"/>
                </a:lnTo>
                <a:lnTo>
                  <a:pt x="11650" y="1428"/>
                </a:lnTo>
                <a:lnTo>
                  <a:pt x="11685" y="1369"/>
                </a:lnTo>
                <a:lnTo>
                  <a:pt x="11707" y="1310"/>
                </a:lnTo>
                <a:lnTo>
                  <a:pt x="11714" y="1251"/>
                </a:lnTo>
                <a:lnTo>
                  <a:pt x="11707" y="1192"/>
                </a:lnTo>
                <a:lnTo>
                  <a:pt x="11686" y="1133"/>
                </a:lnTo>
                <a:lnTo>
                  <a:pt x="11651" y="1074"/>
                </a:lnTo>
                <a:lnTo>
                  <a:pt x="11602" y="1016"/>
                </a:lnTo>
                <a:lnTo>
                  <a:pt x="11539" y="958"/>
                </a:lnTo>
                <a:lnTo>
                  <a:pt x="11463" y="901"/>
                </a:lnTo>
                <a:lnTo>
                  <a:pt x="11373" y="844"/>
                </a:lnTo>
                <a:lnTo>
                  <a:pt x="11269" y="789"/>
                </a:lnTo>
                <a:lnTo>
                  <a:pt x="11153" y="735"/>
                </a:lnTo>
                <a:lnTo>
                  <a:pt x="11024" y="682"/>
                </a:lnTo>
                <a:lnTo>
                  <a:pt x="10882" y="631"/>
                </a:lnTo>
                <a:lnTo>
                  <a:pt x="10728" y="581"/>
                </a:lnTo>
                <a:lnTo>
                  <a:pt x="10563" y="533"/>
                </a:lnTo>
                <a:lnTo>
                  <a:pt x="10386" y="487"/>
                </a:lnTo>
                <a:lnTo>
                  <a:pt x="10198" y="442"/>
                </a:lnTo>
                <a:lnTo>
                  <a:pt x="10001" y="400"/>
                </a:lnTo>
                <a:lnTo>
                  <a:pt x="9793" y="359"/>
                </a:lnTo>
                <a:lnTo>
                  <a:pt x="9575" y="321"/>
                </a:lnTo>
                <a:lnTo>
                  <a:pt x="9349" y="285"/>
                </a:lnTo>
                <a:lnTo>
                  <a:pt x="9115" y="252"/>
                </a:lnTo>
                <a:lnTo>
                  <a:pt x="8873" y="220"/>
                </a:lnTo>
                <a:lnTo>
                  <a:pt x="8624" y="192"/>
                </a:lnTo>
                <a:lnTo>
                  <a:pt x="8368" y="166"/>
                </a:lnTo>
                <a:lnTo>
                  <a:pt x="8106" y="143"/>
                </a:lnTo>
                <a:lnTo>
                  <a:pt x="7840" y="122"/>
                </a:lnTo>
                <a:lnTo>
                  <a:pt x="7568" y="105"/>
                </a:lnTo>
                <a:lnTo>
                  <a:pt x="7293" y="90"/>
                </a:lnTo>
                <a:lnTo>
                  <a:pt x="7015" y="78"/>
                </a:lnTo>
                <a:lnTo>
                  <a:pt x="6734" y="69"/>
                </a:lnTo>
                <a:lnTo>
                  <a:pt x="6451" y="63"/>
                </a:lnTo>
                <a:lnTo>
                  <a:pt x="6167" y="60"/>
                </a:lnTo>
                <a:lnTo>
                  <a:pt x="5883" y="59"/>
                </a:lnTo>
                <a:lnTo>
                  <a:pt x="5599" y="62"/>
                </a:lnTo>
                <a:lnTo>
                  <a:pt x="5316" y="68"/>
                </a:lnTo>
                <a:lnTo>
                  <a:pt x="5035" y="76"/>
                </a:lnTo>
                <a:lnTo>
                  <a:pt x="4756" y="88"/>
                </a:lnTo>
                <a:lnTo>
                  <a:pt x="4480" y="102"/>
                </a:lnTo>
                <a:lnTo>
                  <a:pt x="4208" y="119"/>
                </a:lnTo>
                <a:lnTo>
                  <a:pt x="3940" y="139"/>
                </a:lnTo>
                <a:lnTo>
                  <a:pt x="3678" y="162"/>
                </a:lnTo>
                <a:lnTo>
                  <a:pt x="3421" y="187"/>
                </a:lnTo>
                <a:lnTo>
                  <a:pt x="3171" y="215"/>
                </a:lnTo>
                <a:lnTo>
                  <a:pt x="2927" y="246"/>
                </a:lnTo>
                <a:lnTo>
                  <a:pt x="2691" y="279"/>
                </a:lnTo>
                <a:lnTo>
                  <a:pt x="2464" y="314"/>
                </a:lnTo>
                <a:lnTo>
                  <a:pt x="2245" y="352"/>
                </a:lnTo>
                <a:lnTo>
                  <a:pt x="2035" y="392"/>
                </a:lnTo>
                <a:lnTo>
                  <a:pt x="1836" y="434"/>
                </a:lnTo>
                <a:lnTo>
                  <a:pt x="1646" y="479"/>
                </a:lnTo>
                <a:lnTo>
                  <a:pt x="1468" y="525"/>
                </a:lnTo>
                <a:lnTo>
                  <a:pt x="1300" y="573"/>
                </a:lnTo>
                <a:lnTo>
                  <a:pt x="1144" y="622"/>
                </a:lnTo>
                <a:lnTo>
                  <a:pt x="1001" y="673"/>
                </a:lnTo>
                <a:lnTo>
                  <a:pt x="869" y="726"/>
                </a:lnTo>
                <a:lnTo>
                  <a:pt x="750" y="780"/>
                </a:lnTo>
                <a:lnTo>
                  <a:pt x="645" y="835"/>
                </a:lnTo>
                <a:lnTo>
                  <a:pt x="552" y="891"/>
                </a:lnTo>
                <a:lnTo>
                  <a:pt x="473" y="948"/>
                </a:lnTo>
                <a:lnTo>
                  <a:pt x="408" y="1005"/>
                </a:lnTo>
                <a:lnTo>
                  <a:pt x="356" y="1064"/>
                </a:lnTo>
                <a:lnTo>
                  <a:pt x="319" y="1122"/>
                </a:lnTo>
                <a:lnTo>
                  <a:pt x="296" y="1181"/>
                </a:lnTo>
                <a:lnTo>
                  <a:pt x="286" y="1241"/>
                </a:lnTo>
                <a:lnTo>
                  <a:pt x="291" y="1300"/>
                </a:lnTo>
                <a:lnTo>
                  <a:pt x="310" y="1359"/>
                </a:lnTo>
                <a:lnTo>
                  <a:pt x="343" y="1418"/>
                </a:lnTo>
                <a:lnTo>
                  <a:pt x="390" y="1476"/>
                </a:lnTo>
                <a:lnTo>
                  <a:pt x="451" y="1534"/>
                </a:lnTo>
                <a:lnTo>
                  <a:pt x="526" y="1591"/>
                </a:lnTo>
                <a:lnTo>
                  <a:pt x="614" y="1648"/>
                </a:lnTo>
                <a:lnTo>
                  <a:pt x="344" y="1667"/>
                </a:lnTo>
                <a:lnTo>
                  <a:pt x="251" y="1608"/>
                </a:lnTo>
                <a:lnTo>
                  <a:pt x="173" y="1548"/>
                </a:lnTo>
                <a:lnTo>
                  <a:pt x="109" y="1487"/>
                </a:lnTo>
                <a:lnTo>
                  <a:pt x="60" y="1426"/>
                </a:lnTo>
                <a:lnTo>
                  <a:pt x="25" y="1364"/>
                </a:lnTo>
                <a:lnTo>
                  <a:pt x="5" y="1302"/>
                </a:lnTo>
                <a:lnTo>
                  <a:pt x="0" y="1240"/>
                </a:lnTo>
                <a:lnTo>
                  <a:pt x="10" y="1178"/>
                </a:lnTo>
                <a:lnTo>
                  <a:pt x="35" y="1116"/>
                </a:lnTo>
                <a:lnTo>
                  <a:pt x="74" y="1054"/>
                </a:lnTo>
                <a:lnTo>
                  <a:pt x="128" y="993"/>
                </a:lnTo>
                <a:lnTo>
                  <a:pt x="197" y="932"/>
                </a:lnTo>
                <a:lnTo>
                  <a:pt x="280" y="873"/>
                </a:lnTo>
                <a:lnTo>
                  <a:pt x="377" y="814"/>
                </a:lnTo>
                <a:lnTo>
                  <a:pt x="488" y="756"/>
                </a:lnTo>
                <a:lnTo>
                  <a:pt x="613" y="700"/>
                </a:lnTo>
                <a:lnTo>
                  <a:pt x="751" y="644"/>
                </a:lnTo>
                <a:lnTo>
                  <a:pt x="902" y="591"/>
                </a:lnTo>
                <a:lnTo>
                  <a:pt x="1066" y="539"/>
                </a:lnTo>
                <a:lnTo>
                  <a:pt x="1242" y="489"/>
                </a:lnTo>
                <a:lnTo>
                  <a:pt x="1429" y="440"/>
                </a:lnTo>
                <a:lnTo>
                  <a:pt x="1628" y="394"/>
                </a:lnTo>
                <a:lnTo>
                  <a:pt x="1838" y="350"/>
                </a:lnTo>
                <a:lnTo>
                  <a:pt x="2058" y="308"/>
                </a:lnTo>
                <a:lnTo>
                  <a:pt x="2288" y="268"/>
                </a:lnTo>
                <a:lnTo>
                  <a:pt x="2527" y="231"/>
                </a:lnTo>
                <a:lnTo>
                  <a:pt x="2775" y="196"/>
                </a:lnTo>
                <a:lnTo>
                  <a:pt x="3031" y="164"/>
                </a:lnTo>
                <a:lnTo>
                  <a:pt x="3294" y="134"/>
                </a:lnTo>
                <a:lnTo>
                  <a:pt x="3563" y="108"/>
                </a:lnTo>
                <a:lnTo>
                  <a:pt x="3839" y="84"/>
                </a:lnTo>
                <a:lnTo>
                  <a:pt x="4120" y="63"/>
                </a:lnTo>
                <a:lnTo>
                  <a:pt x="4406" y="45"/>
                </a:lnTo>
                <a:lnTo>
                  <a:pt x="4696" y="30"/>
                </a:lnTo>
                <a:lnTo>
                  <a:pt x="4988" y="18"/>
                </a:lnTo>
                <a:lnTo>
                  <a:pt x="5284" y="9"/>
                </a:lnTo>
                <a:lnTo>
                  <a:pt x="5581" y="3"/>
                </a:lnTo>
                <a:lnTo>
                  <a:pt x="5879" y="0"/>
                </a:lnTo>
                <a:lnTo>
                  <a:pt x="6178" y="1"/>
                </a:lnTo>
                <a:lnTo>
                  <a:pt x="6476" y="4"/>
                </a:lnTo>
                <a:lnTo>
                  <a:pt x="6773" y="10"/>
                </a:lnTo>
                <a:lnTo>
                  <a:pt x="7068" y="20"/>
                </a:lnTo>
                <a:lnTo>
                  <a:pt x="7360" y="33"/>
                </a:lnTo>
                <a:lnTo>
                  <a:pt x="7649" y="48"/>
                </a:lnTo>
                <a:lnTo>
                  <a:pt x="7934" y="67"/>
                </a:lnTo>
                <a:lnTo>
                  <a:pt x="8214" y="88"/>
                </a:lnTo>
                <a:lnTo>
                  <a:pt x="8489" y="113"/>
                </a:lnTo>
                <a:lnTo>
                  <a:pt x="8757" y="140"/>
                </a:lnTo>
                <a:lnTo>
                  <a:pt x="9019" y="170"/>
                </a:lnTo>
                <a:lnTo>
                  <a:pt x="9273" y="202"/>
                </a:lnTo>
                <a:lnTo>
                  <a:pt x="9519" y="238"/>
                </a:lnTo>
                <a:lnTo>
                  <a:pt x="9756" y="275"/>
                </a:lnTo>
                <a:lnTo>
                  <a:pt x="9984" y="315"/>
                </a:lnTo>
                <a:lnTo>
                  <a:pt x="10203" y="358"/>
                </a:lnTo>
                <a:lnTo>
                  <a:pt x="10410" y="403"/>
                </a:lnTo>
                <a:lnTo>
                  <a:pt x="10607" y="449"/>
                </a:lnTo>
                <a:lnTo>
                  <a:pt x="10793" y="498"/>
                </a:lnTo>
                <a:lnTo>
                  <a:pt x="10966" y="549"/>
                </a:lnTo>
                <a:lnTo>
                  <a:pt x="11128" y="601"/>
                </a:lnTo>
                <a:lnTo>
                  <a:pt x="11276" y="655"/>
                </a:lnTo>
                <a:lnTo>
                  <a:pt x="11412" y="710"/>
                </a:lnTo>
                <a:lnTo>
                  <a:pt x="11534" y="767"/>
                </a:lnTo>
                <a:lnTo>
                  <a:pt x="11642" y="825"/>
                </a:lnTo>
                <a:lnTo>
                  <a:pt x="11737" y="884"/>
                </a:lnTo>
                <a:lnTo>
                  <a:pt x="11817" y="944"/>
                </a:lnTo>
                <a:lnTo>
                  <a:pt x="11883" y="1004"/>
                </a:lnTo>
                <a:lnTo>
                  <a:pt x="11934" y="1066"/>
                </a:lnTo>
                <a:lnTo>
                  <a:pt x="11971" y="1127"/>
                </a:lnTo>
                <a:lnTo>
                  <a:pt x="11993" y="1190"/>
                </a:lnTo>
                <a:lnTo>
                  <a:pt x="12000" y="1252"/>
                </a:lnTo>
                <a:lnTo>
                  <a:pt x="11992" y="1314"/>
                </a:lnTo>
                <a:lnTo>
                  <a:pt x="11970" y="1376"/>
                </a:lnTo>
                <a:lnTo>
                  <a:pt x="11932" y="1438"/>
                </a:lnTo>
                <a:lnTo>
                  <a:pt x="11880" y="1499"/>
                </a:lnTo>
                <a:lnTo>
                  <a:pt x="11813" y="1559"/>
                </a:lnTo>
                <a:lnTo>
                  <a:pt x="11732" y="1619"/>
                </a:lnTo>
                <a:lnTo>
                  <a:pt x="11637" y="1678"/>
                </a:lnTo>
                <a:lnTo>
                  <a:pt x="11528" y="1736"/>
                </a:lnTo>
                <a:lnTo>
                  <a:pt x="11405" y="1793"/>
                </a:lnTo>
                <a:lnTo>
                  <a:pt x="11269" y="1848"/>
                </a:lnTo>
                <a:lnTo>
                  <a:pt x="11119" y="1902"/>
                </a:lnTo>
                <a:lnTo>
                  <a:pt x="10957" y="1954"/>
                </a:lnTo>
                <a:lnTo>
                  <a:pt x="10783" y="2005"/>
                </a:lnTo>
                <a:lnTo>
                  <a:pt x="11981" y="2193"/>
                </a:lnTo>
                <a:lnTo>
                  <a:pt x="9679" y="2260"/>
                </a:lnTo>
                <a:lnTo>
                  <a:pt x="9360" y="1780"/>
                </a:lnTo>
                <a:lnTo>
                  <a:pt x="10557" y="1969"/>
                </a:lnTo>
              </a:path>
            </a:pathLst>
          </a:custGeom>
          <a:solidFill>
            <a:srgbClr val="99CCFF"/>
          </a:solidFill>
          <a:ln cap="flat" cmpd="sng" w="9525">
            <a:solidFill>
              <a:srgbClr val="000000"/>
            </a:solidFill>
            <a:prstDash val="solid"/>
            <a:round/>
            <a:headEnd len="sm" w="sm" type="none"/>
            <a:tailEnd len="sm" w="sm" type="none"/>
          </a:ln>
        </p:spPr>
      </p:sp>
      <p:sp>
        <p:nvSpPr>
          <p:cNvPr id="354" name="Google Shape;354;p46"/>
          <p:cNvSpPr/>
          <p:nvPr/>
        </p:nvSpPr>
        <p:spPr>
          <a:xfrm>
            <a:off x="3960000" y="6120000"/>
            <a:ext cx="4320000" cy="1080000"/>
          </a:xfrm>
          <a:custGeom>
            <a:rect b="b" l="l" r="r" t="t"/>
            <a:pathLst>
              <a:path extrusionOk="0" h="2298" w="13232">
                <a:moveTo>
                  <a:pt x="1854" y="427"/>
                </a:moveTo>
                <a:lnTo>
                  <a:pt x="1787" y="494"/>
                </a:lnTo>
                <a:lnTo>
                  <a:pt x="1733" y="563"/>
                </a:lnTo>
                <a:lnTo>
                  <a:pt x="1693" y="632"/>
                </a:lnTo>
                <a:lnTo>
                  <a:pt x="1667" y="701"/>
                </a:lnTo>
                <a:lnTo>
                  <a:pt x="1655" y="771"/>
                </a:lnTo>
                <a:lnTo>
                  <a:pt x="1657" y="841"/>
                </a:lnTo>
                <a:lnTo>
                  <a:pt x="1673" y="911"/>
                </a:lnTo>
                <a:lnTo>
                  <a:pt x="1702" y="980"/>
                </a:lnTo>
                <a:lnTo>
                  <a:pt x="1746" y="1049"/>
                </a:lnTo>
                <a:lnTo>
                  <a:pt x="1803" y="1117"/>
                </a:lnTo>
                <a:lnTo>
                  <a:pt x="1874" y="1185"/>
                </a:lnTo>
                <a:lnTo>
                  <a:pt x="1958" y="1252"/>
                </a:lnTo>
                <a:lnTo>
                  <a:pt x="2056" y="1317"/>
                </a:lnTo>
                <a:lnTo>
                  <a:pt x="2166" y="1381"/>
                </a:lnTo>
                <a:lnTo>
                  <a:pt x="2290" y="1444"/>
                </a:lnTo>
                <a:lnTo>
                  <a:pt x="2425" y="1505"/>
                </a:lnTo>
                <a:lnTo>
                  <a:pt x="2573" y="1564"/>
                </a:lnTo>
                <a:lnTo>
                  <a:pt x="2732" y="1621"/>
                </a:lnTo>
                <a:lnTo>
                  <a:pt x="2903" y="1677"/>
                </a:lnTo>
                <a:lnTo>
                  <a:pt x="3084" y="1730"/>
                </a:lnTo>
                <a:lnTo>
                  <a:pt x="3276" y="1780"/>
                </a:lnTo>
                <a:lnTo>
                  <a:pt x="3477" y="1829"/>
                </a:lnTo>
                <a:lnTo>
                  <a:pt x="3689" y="1874"/>
                </a:lnTo>
                <a:lnTo>
                  <a:pt x="3908" y="1917"/>
                </a:lnTo>
                <a:lnTo>
                  <a:pt x="4137" y="1958"/>
                </a:lnTo>
                <a:lnTo>
                  <a:pt x="4373" y="1995"/>
                </a:lnTo>
                <a:lnTo>
                  <a:pt x="4616" y="2029"/>
                </a:lnTo>
                <a:lnTo>
                  <a:pt x="4866" y="2060"/>
                </a:lnTo>
                <a:lnTo>
                  <a:pt x="5121" y="2088"/>
                </a:lnTo>
                <a:lnTo>
                  <a:pt x="5382" y="2113"/>
                </a:lnTo>
                <a:lnTo>
                  <a:pt x="5648" y="2135"/>
                </a:lnTo>
                <a:lnTo>
                  <a:pt x="5918" y="2153"/>
                </a:lnTo>
                <a:lnTo>
                  <a:pt x="6190" y="2168"/>
                </a:lnTo>
                <a:lnTo>
                  <a:pt x="6466" y="2179"/>
                </a:lnTo>
                <a:lnTo>
                  <a:pt x="6743" y="2187"/>
                </a:lnTo>
                <a:lnTo>
                  <a:pt x="7022" y="2191"/>
                </a:lnTo>
                <a:lnTo>
                  <a:pt x="7301" y="2192"/>
                </a:lnTo>
                <a:lnTo>
                  <a:pt x="7580" y="2189"/>
                </a:lnTo>
                <a:lnTo>
                  <a:pt x="7858" y="2183"/>
                </a:lnTo>
                <a:lnTo>
                  <a:pt x="8134" y="2174"/>
                </a:lnTo>
                <a:lnTo>
                  <a:pt x="8409" y="2161"/>
                </a:lnTo>
                <a:lnTo>
                  <a:pt x="8680" y="2144"/>
                </a:lnTo>
                <a:lnTo>
                  <a:pt x="8948" y="2124"/>
                </a:lnTo>
                <a:lnTo>
                  <a:pt x="9211" y="2101"/>
                </a:lnTo>
                <a:lnTo>
                  <a:pt x="9469" y="2075"/>
                </a:lnTo>
                <a:lnTo>
                  <a:pt x="9722" y="2045"/>
                </a:lnTo>
                <a:lnTo>
                  <a:pt x="9969" y="2012"/>
                </a:lnTo>
                <a:lnTo>
                  <a:pt x="10208" y="1977"/>
                </a:lnTo>
                <a:lnTo>
                  <a:pt x="10441" y="1938"/>
                </a:lnTo>
                <a:lnTo>
                  <a:pt x="10665" y="1896"/>
                </a:lnTo>
                <a:lnTo>
                  <a:pt x="10880" y="1852"/>
                </a:lnTo>
                <a:lnTo>
                  <a:pt x="11087" y="1805"/>
                </a:lnTo>
                <a:lnTo>
                  <a:pt x="11284" y="1755"/>
                </a:lnTo>
                <a:lnTo>
                  <a:pt x="11470" y="1703"/>
                </a:lnTo>
                <a:lnTo>
                  <a:pt x="11646" y="1649"/>
                </a:lnTo>
                <a:lnTo>
                  <a:pt x="11811" y="1593"/>
                </a:lnTo>
                <a:lnTo>
                  <a:pt x="11965" y="1535"/>
                </a:lnTo>
                <a:lnTo>
                  <a:pt x="12106" y="1474"/>
                </a:lnTo>
                <a:lnTo>
                  <a:pt x="12236" y="1413"/>
                </a:lnTo>
                <a:lnTo>
                  <a:pt x="12353" y="1349"/>
                </a:lnTo>
                <a:lnTo>
                  <a:pt x="12457" y="1284"/>
                </a:lnTo>
                <a:lnTo>
                  <a:pt x="12548" y="1218"/>
                </a:lnTo>
                <a:lnTo>
                  <a:pt x="12625" y="1151"/>
                </a:lnTo>
                <a:lnTo>
                  <a:pt x="12689" y="1083"/>
                </a:lnTo>
                <a:lnTo>
                  <a:pt x="12740" y="1015"/>
                </a:lnTo>
                <a:lnTo>
                  <a:pt x="12776" y="945"/>
                </a:lnTo>
                <a:lnTo>
                  <a:pt x="12799" y="876"/>
                </a:lnTo>
                <a:lnTo>
                  <a:pt x="12808" y="806"/>
                </a:lnTo>
                <a:lnTo>
                  <a:pt x="12803" y="736"/>
                </a:lnTo>
                <a:lnTo>
                  <a:pt x="12784" y="667"/>
                </a:lnTo>
                <a:lnTo>
                  <a:pt x="12751" y="597"/>
                </a:lnTo>
                <a:lnTo>
                  <a:pt x="12704" y="528"/>
                </a:lnTo>
                <a:lnTo>
                  <a:pt x="12643" y="460"/>
                </a:lnTo>
                <a:lnTo>
                  <a:pt x="12569" y="393"/>
                </a:lnTo>
                <a:lnTo>
                  <a:pt x="12481" y="327"/>
                </a:lnTo>
                <a:lnTo>
                  <a:pt x="12381" y="261"/>
                </a:lnTo>
                <a:lnTo>
                  <a:pt x="12267" y="198"/>
                </a:lnTo>
                <a:lnTo>
                  <a:pt x="12648" y="152"/>
                </a:lnTo>
                <a:lnTo>
                  <a:pt x="12771" y="221"/>
                </a:lnTo>
                <a:lnTo>
                  <a:pt x="12879" y="291"/>
                </a:lnTo>
                <a:lnTo>
                  <a:pt x="12973" y="362"/>
                </a:lnTo>
                <a:lnTo>
                  <a:pt x="13053" y="435"/>
                </a:lnTo>
                <a:lnTo>
                  <a:pt x="13118" y="508"/>
                </a:lnTo>
                <a:lnTo>
                  <a:pt x="13169" y="582"/>
                </a:lnTo>
                <a:lnTo>
                  <a:pt x="13205" y="656"/>
                </a:lnTo>
                <a:lnTo>
                  <a:pt x="13225" y="731"/>
                </a:lnTo>
                <a:lnTo>
                  <a:pt x="13231" y="806"/>
                </a:lnTo>
                <a:lnTo>
                  <a:pt x="13221" y="881"/>
                </a:lnTo>
                <a:lnTo>
                  <a:pt x="13197" y="956"/>
                </a:lnTo>
                <a:lnTo>
                  <a:pt x="13158" y="1031"/>
                </a:lnTo>
                <a:lnTo>
                  <a:pt x="13104" y="1105"/>
                </a:lnTo>
                <a:lnTo>
                  <a:pt x="13035" y="1178"/>
                </a:lnTo>
                <a:lnTo>
                  <a:pt x="12951" y="1250"/>
                </a:lnTo>
                <a:lnTo>
                  <a:pt x="12853" y="1321"/>
                </a:lnTo>
                <a:lnTo>
                  <a:pt x="12741" y="1390"/>
                </a:lnTo>
                <a:lnTo>
                  <a:pt x="12616" y="1459"/>
                </a:lnTo>
                <a:lnTo>
                  <a:pt x="12476" y="1525"/>
                </a:lnTo>
                <a:lnTo>
                  <a:pt x="12324" y="1590"/>
                </a:lnTo>
                <a:lnTo>
                  <a:pt x="12159" y="1653"/>
                </a:lnTo>
                <a:lnTo>
                  <a:pt x="11982" y="1713"/>
                </a:lnTo>
                <a:lnTo>
                  <a:pt x="11792" y="1772"/>
                </a:lnTo>
                <a:lnTo>
                  <a:pt x="11591" y="1827"/>
                </a:lnTo>
                <a:lnTo>
                  <a:pt x="11380" y="1881"/>
                </a:lnTo>
                <a:lnTo>
                  <a:pt x="11158" y="1931"/>
                </a:lnTo>
                <a:lnTo>
                  <a:pt x="10926" y="1979"/>
                </a:lnTo>
                <a:lnTo>
                  <a:pt x="10684" y="2024"/>
                </a:lnTo>
                <a:lnTo>
                  <a:pt x="10434" y="2065"/>
                </a:lnTo>
                <a:lnTo>
                  <a:pt x="10177" y="2104"/>
                </a:lnTo>
                <a:lnTo>
                  <a:pt x="9911" y="2139"/>
                </a:lnTo>
                <a:lnTo>
                  <a:pt x="9639" y="2171"/>
                </a:lnTo>
                <a:lnTo>
                  <a:pt x="9361" y="2199"/>
                </a:lnTo>
                <a:lnTo>
                  <a:pt x="9078" y="2224"/>
                </a:lnTo>
                <a:lnTo>
                  <a:pt x="8790" y="2245"/>
                </a:lnTo>
                <a:lnTo>
                  <a:pt x="8498" y="2263"/>
                </a:lnTo>
                <a:lnTo>
                  <a:pt x="8203" y="2277"/>
                </a:lnTo>
                <a:lnTo>
                  <a:pt x="7905" y="2287"/>
                </a:lnTo>
                <a:lnTo>
                  <a:pt x="7606" y="2294"/>
                </a:lnTo>
                <a:lnTo>
                  <a:pt x="7306" y="2297"/>
                </a:lnTo>
                <a:lnTo>
                  <a:pt x="7006" y="2296"/>
                </a:lnTo>
                <a:lnTo>
                  <a:pt x="6706" y="2291"/>
                </a:lnTo>
                <a:lnTo>
                  <a:pt x="6407" y="2283"/>
                </a:lnTo>
                <a:lnTo>
                  <a:pt x="6111" y="2271"/>
                </a:lnTo>
                <a:lnTo>
                  <a:pt x="5817" y="2255"/>
                </a:lnTo>
                <a:lnTo>
                  <a:pt x="5527" y="2235"/>
                </a:lnTo>
                <a:lnTo>
                  <a:pt x="5241" y="2212"/>
                </a:lnTo>
                <a:lnTo>
                  <a:pt x="4961" y="2185"/>
                </a:lnTo>
                <a:lnTo>
                  <a:pt x="4686" y="2155"/>
                </a:lnTo>
                <a:lnTo>
                  <a:pt x="4417" y="2122"/>
                </a:lnTo>
                <a:lnTo>
                  <a:pt x="4155" y="2085"/>
                </a:lnTo>
                <a:lnTo>
                  <a:pt x="3901" y="2045"/>
                </a:lnTo>
                <a:lnTo>
                  <a:pt x="3656" y="2002"/>
                </a:lnTo>
                <a:lnTo>
                  <a:pt x="3419" y="1955"/>
                </a:lnTo>
                <a:lnTo>
                  <a:pt x="3192" y="1906"/>
                </a:lnTo>
                <a:lnTo>
                  <a:pt x="2975" y="1854"/>
                </a:lnTo>
                <a:lnTo>
                  <a:pt x="2769" y="1800"/>
                </a:lnTo>
                <a:lnTo>
                  <a:pt x="2573" y="1743"/>
                </a:lnTo>
                <a:lnTo>
                  <a:pt x="2390" y="1683"/>
                </a:lnTo>
                <a:lnTo>
                  <a:pt x="2219" y="1621"/>
                </a:lnTo>
                <a:lnTo>
                  <a:pt x="2060" y="1558"/>
                </a:lnTo>
                <a:lnTo>
                  <a:pt x="1914" y="1492"/>
                </a:lnTo>
                <a:lnTo>
                  <a:pt x="1782" y="1425"/>
                </a:lnTo>
                <a:lnTo>
                  <a:pt x="1663" y="1356"/>
                </a:lnTo>
                <a:lnTo>
                  <a:pt x="1558" y="1285"/>
                </a:lnTo>
                <a:lnTo>
                  <a:pt x="1467" y="1214"/>
                </a:lnTo>
                <a:lnTo>
                  <a:pt x="1391" y="1141"/>
                </a:lnTo>
                <a:lnTo>
                  <a:pt x="1329" y="1068"/>
                </a:lnTo>
                <a:lnTo>
                  <a:pt x="1283" y="993"/>
                </a:lnTo>
                <a:lnTo>
                  <a:pt x="1251" y="919"/>
                </a:lnTo>
                <a:lnTo>
                  <a:pt x="1234" y="844"/>
                </a:lnTo>
                <a:lnTo>
                  <a:pt x="1232" y="769"/>
                </a:lnTo>
                <a:lnTo>
                  <a:pt x="1245" y="694"/>
                </a:lnTo>
                <a:lnTo>
                  <a:pt x="1273" y="619"/>
                </a:lnTo>
                <a:lnTo>
                  <a:pt x="1317" y="545"/>
                </a:lnTo>
                <a:lnTo>
                  <a:pt x="1374" y="471"/>
                </a:lnTo>
                <a:lnTo>
                  <a:pt x="1447" y="398"/>
                </a:lnTo>
                <a:lnTo>
                  <a:pt x="0" y="299"/>
                </a:lnTo>
                <a:lnTo>
                  <a:pt x="2105" y="0"/>
                </a:lnTo>
                <a:lnTo>
                  <a:pt x="3301" y="526"/>
                </a:lnTo>
                <a:lnTo>
                  <a:pt x="1854" y="427"/>
                </a:lnTo>
              </a:path>
            </a:pathLst>
          </a:custGeom>
          <a:solidFill>
            <a:srgbClr val="99CCFF"/>
          </a:solidFill>
          <a:ln cap="flat" cmpd="sng" w="9525">
            <a:solidFill>
              <a:srgbClr val="000000"/>
            </a:solidFill>
            <a:prstDash val="solid"/>
            <a:round/>
            <a:headEnd len="sm" w="sm" type="none"/>
            <a:tailEnd len="sm" w="sm" type="none"/>
          </a:ln>
        </p:spPr>
      </p:sp>
      <p:pic>
        <p:nvPicPr>
          <p:cNvPr id="355" name="Google Shape;355;p46"/>
          <p:cNvPicPr preferRelativeResize="0"/>
          <p:nvPr/>
        </p:nvPicPr>
        <p:blipFill rotWithShape="1">
          <a:blip r:embed="rId6">
            <a:alphaModFix/>
          </a:blip>
          <a:srcRect b="0" l="0" r="0" t="0"/>
          <a:stretch/>
        </p:blipFill>
        <p:spPr>
          <a:xfrm>
            <a:off x="6660000" y="6309720"/>
            <a:ext cx="746280" cy="107028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7"/>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Dutch book argument</a:t>
            </a:r>
            <a:endParaRPr b="0" sz="4400" strike="noStrike">
              <a:solidFill>
                <a:srgbClr val="000099"/>
              </a:solidFill>
              <a:latin typeface="Arial"/>
              <a:ea typeface="Arial"/>
              <a:cs typeface="Arial"/>
              <a:sym typeface="Arial"/>
            </a:endParaRPr>
          </a:p>
        </p:txBody>
      </p:sp>
      <p:sp>
        <p:nvSpPr>
          <p:cNvPr id="361" name="Google Shape;361;p47"/>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What if a person </a:t>
            </a:r>
            <a:r>
              <a:rPr b="1" i="1" lang="en-US" sz="3200" strike="noStrike">
                <a:latin typeface="Arial"/>
                <a:ea typeface="Arial"/>
                <a:cs typeface="Arial"/>
                <a:sym typeface="Arial"/>
              </a:rPr>
              <a:t>X</a:t>
            </a:r>
            <a:r>
              <a:rPr b="0" lang="en-US" sz="3200" strike="noStrike">
                <a:latin typeface="Arial"/>
                <a:ea typeface="Arial"/>
                <a:cs typeface="Arial"/>
                <a:sym typeface="Arial"/>
              </a:rPr>
              <a:t> behaves like this monkey in a market towards three alternatives </a:t>
            </a:r>
            <a:r>
              <a:rPr b="1" i="1" lang="en-US" sz="3200" strike="noStrike">
                <a:latin typeface="Arial"/>
                <a:ea typeface="Arial"/>
                <a:cs typeface="Arial"/>
                <a:sym typeface="Arial"/>
              </a:rPr>
              <a:t>A</a:t>
            </a:r>
            <a:r>
              <a:rPr b="0" lang="en-US" sz="3200" strike="noStrike">
                <a:latin typeface="Arial"/>
                <a:ea typeface="Arial"/>
                <a:cs typeface="Arial"/>
                <a:sym typeface="Arial"/>
              </a:rPr>
              <a:t>, </a:t>
            </a:r>
            <a:r>
              <a:rPr b="1" i="1" lang="en-US" sz="3200" strike="noStrike">
                <a:latin typeface="Arial"/>
                <a:ea typeface="Arial"/>
                <a:cs typeface="Arial"/>
                <a:sym typeface="Arial"/>
              </a:rPr>
              <a:t>B</a:t>
            </a:r>
            <a:r>
              <a:rPr b="0" lang="en-US" sz="3200" strike="noStrike">
                <a:latin typeface="Arial"/>
                <a:ea typeface="Arial"/>
                <a:cs typeface="Arial"/>
                <a:sym typeface="Arial"/>
              </a:rPr>
              <a:t> and </a:t>
            </a:r>
            <a:r>
              <a:rPr b="1" i="1" lang="en-US" sz="3200" strike="noStrike">
                <a:latin typeface="Arial"/>
                <a:ea typeface="Arial"/>
                <a:cs typeface="Arial"/>
                <a:sym typeface="Arial"/>
              </a:rPr>
              <a:t>C</a:t>
            </a:r>
            <a:r>
              <a:rPr b="0" lang="en-US" sz="3200" strike="noStrike">
                <a:latin typeface="Arial"/>
                <a:ea typeface="Arial"/>
                <a:cs typeface="Arial"/>
                <a:sym typeface="Arial"/>
              </a:rPr>
              <a:t>?</a:t>
            </a:r>
            <a:endParaRPr b="0" sz="3200" strike="noStrike">
              <a:latin typeface="Arial"/>
              <a:ea typeface="Arial"/>
              <a:cs typeface="Arial"/>
              <a:sym typeface="Arial"/>
            </a:endParaRPr>
          </a:p>
          <a:p>
            <a:pPr indent="-324000" lvl="1" marL="864000" marR="0" rtl="0" algn="l">
              <a:spcBef>
                <a:spcPts val="1417"/>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"Money pump argument": an agent can offer </a:t>
            </a:r>
            <a:r>
              <a:rPr b="1" i="1" lang="en-US" sz="2800" u="none" cap="none" strike="noStrike">
                <a:latin typeface="Arial"/>
                <a:ea typeface="Arial"/>
                <a:cs typeface="Arial"/>
                <a:sym typeface="Arial"/>
              </a:rPr>
              <a:t>B</a:t>
            </a:r>
            <a:r>
              <a:rPr b="0" i="0" lang="en-US" sz="2800" u="none" cap="none" strike="noStrike">
                <a:latin typeface="Arial"/>
                <a:ea typeface="Arial"/>
                <a:cs typeface="Arial"/>
                <a:sym typeface="Arial"/>
              </a:rPr>
              <a:t> to </a:t>
            </a:r>
            <a:r>
              <a:rPr b="1" i="1" lang="en-US" sz="2800" u="none" cap="none" strike="noStrike">
                <a:latin typeface="Arial"/>
                <a:ea typeface="Arial"/>
                <a:cs typeface="Arial"/>
                <a:sym typeface="Arial"/>
              </a:rPr>
              <a:t>X</a:t>
            </a:r>
            <a:r>
              <a:rPr b="0" i="0" lang="en-US" sz="2800" u="none" cap="none" strike="noStrike">
                <a:latin typeface="Arial"/>
                <a:ea typeface="Arial"/>
                <a:cs typeface="Arial"/>
                <a:sym typeface="Arial"/>
              </a:rPr>
              <a:t> for </a:t>
            </a:r>
            <a:r>
              <a:rPr b="1" i="1" lang="en-US" sz="2800" u="none" cap="none" strike="noStrike">
                <a:latin typeface="Arial"/>
                <a:ea typeface="Arial"/>
                <a:cs typeface="Arial"/>
                <a:sym typeface="Arial"/>
              </a:rPr>
              <a:t>A+ε</a:t>
            </a:r>
            <a:r>
              <a:rPr b="0" i="0" lang="en-US" sz="2800" u="none" cap="none" strike="noStrike">
                <a:latin typeface="Arial"/>
                <a:ea typeface="Arial"/>
                <a:cs typeface="Arial"/>
                <a:sym typeface="Arial"/>
              </a:rPr>
              <a:t>, later </a:t>
            </a:r>
            <a:r>
              <a:rPr b="1" i="1" lang="en-US" sz="2800" u="none" cap="none" strike="noStrike">
                <a:latin typeface="Arial"/>
                <a:ea typeface="Arial"/>
                <a:cs typeface="Arial"/>
                <a:sym typeface="Arial"/>
              </a:rPr>
              <a:t>C</a:t>
            </a:r>
            <a:r>
              <a:rPr b="0" i="0" lang="en-US" sz="2800" u="none" cap="none" strike="noStrike">
                <a:latin typeface="Arial"/>
                <a:ea typeface="Arial"/>
                <a:cs typeface="Arial"/>
                <a:sym typeface="Arial"/>
              </a:rPr>
              <a:t> for </a:t>
            </a:r>
            <a:r>
              <a:rPr b="1" i="1" lang="en-US" sz="2800" u="none" cap="none" strike="noStrike">
                <a:latin typeface="Arial"/>
                <a:ea typeface="Arial"/>
                <a:cs typeface="Arial"/>
                <a:sym typeface="Arial"/>
              </a:rPr>
              <a:t>B+ε</a:t>
            </a:r>
            <a:r>
              <a:rPr b="0" i="0" lang="en-US" sz="2800" u="none" cap="none" strike="noStrike">
                <a:latin typeface="Arial"/>
                <a:ea typeface="Arial"/>
                <a:cs typeface="Arial"/>
                <a:sym typeface="Arial"/>
              </a:rPr>
              <a:t>, then </a:t>
            </a:r>
            <a:r>
              <a:rPr b="1" i="1" lang="en-US" sz="2800" u="none" cap="none" strike="noStrike">
                <a:latin typeface="Arial"/>
                <a:ea typeface="Arial"/>
                <a:cs typeface="Arial"/>
                <a:sym typeface="Arial"/>
              </a:rPr>
              <a:t>A</a:t>
            </a:r>
            <a:r>
              <a:rPr b="0" i="0" lang="en-US" sz="2800" u="none" cap="none" strike="noStrike">
                <a:latin typeface="Arial"/>
                <a:ea typeface="Arial"/>
                <a:cs typeface="Arial"/>
                <a:sym typeface="Arial"/>
              </a:rPr>
              <a:t> for </a:t>
            </a:r>
            <a:r>
              <a:rPr b="1" i="1" lang="en-US" sz="2800" u="none" cap="none" strike="noStrike">
                <a:latin typeface="Arial"/>
                <a:ea typeface="Arial"/>
                <a:cs typeface="Arial"/>
                <a:sym typeface="Arial"/>
              </a:rPr>
              <a:t>C+ε</a:t>
            </a:r>
            <a:r>
              <a:rPr b="0" i="0" lang="en-US" sz="2800" u="none" cap="none" strike="noStrike">
                <a:latin typeface="Arial"/>
                <a:ea typeface="Arial"/>
                <a:cs typeface="Arial"/>
                <a:sym typeface="Arial"/>
              </a:rPr>
              <a:t>, until </a:t>
            </a:r>
            <a:r>
              <a:rPr b="1" i="1" lang="en-US" sz="2800" u="none" cap="none" strike="noStrike">
                <a:latin typeface="Arial"/>
                <a:ea typeface="Arial"/>
                <a:cs typeface="Arial"/>
                <a:sym typeface="Arial"/>
              </a:rPr>
              <a:t>X</a:t>
            </a:r>
            <a:r>
              <a:rPr b="0" i="0" lang="en-US" sz="2800" u="none" cap="none" strike="noStrike">
                <a:latin typeface="Arial"/>
                <a:ea typeface="Arial"/>
                <a:cs typeface="Arial"/>
                <a:sym typeface="Arial"/>
              </a:rPr>
              <a:t> has no money</a:t>
            </a:r>
            <a:endParaRPr b="0" i="0" sz="2800" u="none" cap="none"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
                                            <p:txEl>
                                              <p:pRg end="0" st="0"/>
                                            </p:txEl>
                                          </p:spTgt>
                                        </p:tgtEl>
                                        <p:attrNameLst>
                                          <p:attrName>style.visibility</p:attrName>
                                        </p:attrNameLst>
                                      </p:cBhvr>
                                      <p:to>
                                        <p:strVal val="visible"/>
                                      </p:to>
                                    </p:set>
                                    <p:animEffect filter="fade" transition="in">
                                      <p:cBhvr>
                                        <p:cTn dur="1"/>
                                        <p:tgtEl>
                                          <p:spTgt spid="36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
                                            <p:txEl>
                                              <p:pRg end="1" st="1"/>
                                            </p:txEl>
                                          </p:spTgt>
                                        </p:tgtEl>
                                        <p:attrNameLst>
                                          <p:attrName>style.visibility</p:attrName>
                                        </p:attrNameLst>
                                      </p:cBhvr>
                                      <p:to>
                                        <p:strVal val="visible"/>
                                      </p:to>
                                    </p:set>
                                    <p:animEffect filter="fade" transition="in">
                                      <p:cBhvr>
                                        <p:cTn dur="1"/>
                                        <p:tgtEl>
                                          <p:spTgt spid="361">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8"/>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Alert!</a:t>
            </a:r>
            <a:endParaRPr b="0" sz="4400" strike="noStrike">
              <a:solidFill>
                <a:srgbClr val="000099"/>
              </a:solidFill>
              <a:latin typeface="Arial"/>
              <a:ea typeface="Arial"/>
              <a:cs typeface="Arial"/>
              <a:sym typeface="Arial"/>
            </a:endParaRPr>
          </a:p>
        </p:txBody>
      </p:sp>
      <p:sp>
        <p:nvSpPr>
          <p:cNvPr id="367" name="Google Shape;367;p48"/>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Be careful with the alternatives' description!</a:t>
            </a:r>
            <a:endParaRPr b="0" sz="3200" strike="noStrike">
              <a:latin typeface="Arial"/>
              <a:ea typeface="Arial"/>
              <a:cs typeface="Arial"/>
              <a:sym typeface="Arial"/>
            </a:endParaRPr>
          </a:p>
        </p:txBody>
      </p:sp>
      <p:pic>
        <p:nvPicPr>
          <p:cNvPr id="368" name="Google Shape;368;p48"/>
          <p:cNvPicPr preferRelativeResize="0"/>
          <p:nvPr/>
        </p:nvPicPr>
        <p:blipFill rotWithShape="1">
          <a:blip r:embed="rId3">
            <a:alphaModFix/>
          </a:blip>
          <a:srcRect b="0" l="0" r="0" t="0"/>
          <a:stretch/>
        </p:blipFill>
        <p:spPr>
          <a:xfrm>
            <a:off x="3834000" y="3585600"/>
            <a:ext cx="2381040" cy="238104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9"/>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What is an alternative</a:t>
            </a:r>
            <a:endParaRPr b="0" sz="4400" strike="noStrike">
              <a:solidFill>
                <a:srgbClr val="000099"/>
              </a:solidFill>
              <a:latin typeface="Arial"/>
              <a:ea typeface="Arial"/>
              <a:cs typeface="Arial"/>
              <a:sym typeface="Arial"/>
            </a:endParaRPr>
          </a:p>
        </p:txBody>
      </p:sp>
      <p:sp>
        <p:nvSpPr>
          <p:cNvPr id="374" name="Google Shape;374;p49"/>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Suppose the following</a:t>
            </a:r>
            <a:endParaRPr b="0" sz="3200" strike="noStrike">
              <a:latin typeface="Arial"/>
              <a:ea typeface="Arial"/>
              <a:cs typeface="Arial"/>
              <a:sym typeface="Arial"/>
            </a:endParaRPr>
          </a:p>
          <a:p>
            <a:pPr indent="-323999" lvl="1" marL="864000" marR="0" rtl="0" algn="l">
              <a:spcBef>
                <a:spcPts val="1417"/>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Smith chooses </a:t>
            </a:r>
            <a:r>
              <a:rPr b="1" i="1" lang="en-US" sz="2800" u="none" cap="none" strike="noStrike">
                <a:solidFill>
                  <a:schemeClr val="accent6"/>
                </a:solidFill>
                <a:latin typeface="Arial"/>
                <a:ea typeface="Arial"/>
                <a:cs typeface="Arial"/>
                <a:sym typeface="Arial"/>
              </a:rPr>
              <a:t>chicken</a:t>
            </a:r>
            <a:r>
              <a:rPr b="0" i="0" lang="en-US" sz="2800" u="none" cap="none" strike="noStrike">
                <a:solidFill>
                  <a:schemeClr val="accent5"/>
                </a:solidFill>
                <a:latin typeface="Arial"/>
                <a:ea typeface="Arial"/>
                <a:cs typeface="Arial"/>
                <a:sym typeface="Arial"/>
              </a:rPr>
              <a:t> </a:t>
            </a:r>
            <a:r>
              <a:rPr b="0" i="0" lang="en-US" sz="2800" u="none" cap="none" strike="noStrike">
                <a:latin typeface="Arial"/>
                <a:ea typeface="Arial"/>
                <a:cs typeface="Arial"/>
                <a:sym typeface="Arial"/>
              </a:rPr>
              <a:t>from the menu:</a:t>
            </a:r>
            <a:endParaRPr b="0" i="0" sz="2800" u="none" cap="none" strike="noStrike">
              <a:latin typeface="Arial"/>
              <a:ea typeface="Arial"/>
              <a:cs typeface="Arial"/>
              <a:sym typeface="Arial"/>
            </a:endParaRPr>
          </a:p>
          <a:p>
            <a:pPr indent="-308610" lvl="2" marL="1371600" marR="0" rtl="0" algn="l">
              <a:spcBef>
                <a:spcPts val="1417"/>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 </a:t>
            </a:r>
            <a:r>
              <a:rPr b="1" i="1" lang="en-US" sz="2800" u="none" cap="none" strike="noStrike">
                <a:solidFill>
                  <a:schemeClr val="accent2"/>
                </a:solidFill>
                <a:latin typeface="Arial"/>
                <a:ea typeface="Arial"/>
                <a:cs typeface="Arial"/>
                <a:sym typeface="Arial"/>
              </a:rPr>
              <a:t>steak tartare</a:t>
            </a:r>
            <a:r>
              <a:rPr b="1" i="1" lang="en-US" sz="2800" u="none" cap="none" strike="noStrike">
                <a:latin typeface="Arial"/>
                <a:ea typeface="Arial"/>
                <a:cs typeface="Arial"/>
                <a:sym typeface="Arial"/>
              </a:rPr>
              <a:t>, </a:t>
            </a:r>
            <a:r>
              <a:rPr b="1" i="1" lang="en-US" sz="2800" u="none" cap="none" strike="noStrike">
                <a:solidFill>
                  <a:schemeClr val="accent6"/>
                </a:solidFill>
                <a:latin typeface="Arial"/>
                <a:ea typeface="Arial"/>
                <a:cs typeface="Arial"/>
                <a:sym typeface="Arial"/>
              </a:rPr>
              <a:t>chicken</a:t>
            </a:r>
            <a:r>
              <a:rPr b="0" i="0" lang="en-US" sz="2800" u="none" cap="none" strike="noStrike">
                <a:latin typeface="Arial"/>
                <a:ea typeface="Arial"/>
                <a:cs typeface="Arial"/>
                <a:sym typeface="Arial"/>
              </a:rPr>
              <a:t> </a:t>
            </a:r>
            <a:endParaRPr b="0" i="0" sz="2800" u="none" cap="none" strike="noStrike">
              <a:latin typeface="Arial"/>
              <a:ea typeface="Arial"/>
              <a:cs typeface="Arial"/>
              <a:sym typeface="Arial"/>
            </a:endParaRPr>
          </a:p>
          <a:p>
            <a:pPr indent="-323999" lvl="1" marL="864000" marR="0" rtl="0" algn="l">
              <a:spcBef>
                <a:spcPts val="1134"/>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Smith chooses </a:t>
            </a:r>
            <a:r>
              <a:rPr b="1" i="1" lang="en-US" sz="2800" u="none" cap="none" strike="noStrike">
                <a:solidFill>
                  <a:schemeClr val="accent2"/>
                </a:solidFill>
                <a:latin typeface="Arial"/>
                <a:ea typeface="Arial"/>
                <a:cs typeface="Arial"/>
                <a:sym typeface="Arial"/>
              </a:rPr>
              <a:t>steak tartare</a:t>
            </a:r>
            <a:r>
              <a:rPr b="0" i="0" lang="en-US" sz="2800" u="none" cap="none" strike="noStrike">
                <a:latin typeface="Arial"/>
                <a:ea typeface="Arial"/>
                <a:cs typeface="Arial"/>
                <a:sym typeface="Arial"/>
              </a:rPr>
              <a:t> from the menu:</a:t>
            </a:r>
            <a:endParaRPr b="0" i="0" sz="2800" u="none" cap="none" strike="noStrike">
              <a:latin typeface="Arial"/>
              <a:ea typeface="Arial"/>
              <a:cs typeface="Arial"/>
              <a:sym typeface="Arial"/>
            </a:endParaRPr>
          </a:p>
          <a:p>
            <a:pPr indent="-308610" lvl="2" marL="1371600" marR="0" rtl="0" algn="l">
              <a:spcBef>
                <a:spcPts val="1134"/>
              </a:spcBef>
              <a:spcAft>
                <a:spcPts val="0"/>
              </a:spcAft>
              <a:buClr>
                <a:srgbClr val="000000"/>
              </a:buClr>
              <a:buSzPts val="1260"/>
              <a:buFont typeface="Noto Sans Symbols"/>
              <a:buChar char="■"/>
            </a:pPr>
            <a:r>
              <a:rPr b="1" i="1" lang="en-US" sz="2800" u="none" cap="none" strike="noStrike">
                <a:solidFill>
                  <a:schemeClr val="accent2"/>
                </a:solidFill>
                <a:latin typeface="Arial"/>
                <a:ea typeface="Arial"/>
                <a:cs typeface="Arial"/>
                <a:sym typeface="Arial"/>
              </a:rPr>
              <a:t>steak tartare</a:t>
            </a:r>
            <a:r>
              <a:rPr b="1" i="1" lang="en-US" sz="2800" u="none" cap="none" strike="noStrike">
                <a:latin typeface="Arial"/>
                <a:ea typeface="Arial"/>
                <a:cs typeface="Arial"/>
                <a:sym typeface="Arial"/>
              </a:rPr>
              <a:t>, </a:t>
            </a:r>
            <a:r>
              <a:rPr b="1" i="1" lang="en-US" sz="2800" u="none" cap="none" strike="noStrike">
                <a:solidFill>
                  <a:schemeClr val="accent6"/>
                </a:solidFill>
                <a:latin typeface="Arial"/>
                <a:ea typeface="Arial"/>
                <a:cs typeface="Arial"/>
                <a:sym typeface="Arial"/>
              </a:rPr>
              <a:t>chicken</a:t>
            </a:r>
            <a:r>
              <a:rPr b="1" i="1" lang="en-US" sz="2800" u="none" cap="none" strike="noStrike">
                <a:latin typeface="Arial"/>
                <a:ea typeface="Arial"/>
                <a:cs typeface="Arial"/>
                <a:sym typeface="Arial"/>
              </a:rPr>
              <a:t>, </a:t>
            </a:r>
            <a:r>
              <a:rPr b="1" i="1" lang="en-US" sz="2800" u="none" cap="none" strike="noStrike">
                <a:solidFill>
                  <a:schemeClr val="accent3"/>
                </a:solidFill>
                <a:latin typeface="Arial"/>
                <a:ea typeface="Arial"/>
                <a:cs typeface="Arial"/>
                <a:sym typeface="Arial"/>
              </a:rPr>
              <a:t>frog legs</a:t>
            </a:r>
            <a:endParaRPr b="0" i="0" sz="2800" u="none" cap="none" strike="noStrike">
              <a:solidFill>
                <a:schemeClr val="accent3"/>
              </a:solidFill>
              <a:latin typeface="Arial"/>
              <a:ea typeface="Arial"/>
              <a:cs typeface="Arial"/>
              <a:sym typeface="Arial"/>
            </a:endParaRPr>
          </a:p>
          <a:p>
            <a:pPr indent="-243990" lvl="0" marL="432000" marR="0" rtl="0" algn="l">
              <a:spcBef>
                <a:spcPts val="1134"/>
              </a:spcBef>
              <a:spcAft>
                <a:spcPts val="0"/>
              </a:spcAft>
              <a:buClr>
                <a:srgbClr val="000000"/>
              </a:buClr>
              <a:buSzPts val="1260"/>
              <a:buFont typeface="Noto Sans Symbols"/>
              <a:buNone/>
            </a:pPr>
            <a:r>
              <a:t/>
            </a:r>
            <a:endParaRPr b="0" sz="28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Is Smith rational?</a:t>
            </a:r>
            <a:endParaRPr b="0" sz="3200" strike="noStrike">
              <a:latin typeface="Arial"/>
              <a:ea typeface="Arial"/>
              <a:cs typeface="Arial"/>
              <a:sym typeface="Arial"/>
            </a:endParaRPr>
          </a:p>
        </p:txBody>
      </p:sp>
      <p:pic>
        <p:nvPicPr>
          <p:cNvPr id="375" name="Google Shape;375;p49"/>
          <p:cNvPicPr preferRelativeResize="0"/>
          <p:nvPr/>
        </p:nvPicPr>
        <p:blipFill rotWithShape="1">
          <a:blip r:embed="rId3">
            <a:alphaModFix/>
          </a:blip>
          <a:srcRect b="0" l="0" r="0" t="0"/>
          <a:stretch/>
        </p:blipFill>
        <p:spPr>
          <a:xfrm>
            <a:off x="7560000" y="4680000"/>
            <a:ext cx="1393560" cy="2340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0"/>
          <p:cNvSpPr txBox="1"/>
          <p:nvPr/>
        </p:nvSpPr>
        <p:spPr>
          <a:xfrm>
            <a:off x="504000" y="301320"/>
            <a:ext cx="9071700" cy="12621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What is an alternative</a:t>
            </a:r>
            <a:endParaRPr b="0" sz="4400" strike="noStrike">
              <a:solidFill>
                <a:srgbClr val="000099"/>
              </a:solidFill>
              <a:latin typeface="Arial"/>
              <a:ea typeface="Arial"/>
              <a:cs typeface="Arial"/>
              <a:sym typeface="Arial"/>
            </a:endParaRPr>
          </a:p>
        </p:txBody>
      </p:sp>
      <p:sp>
        <p:nvSpPr>
          <p:cNvPr id="381" name="Google Shape;381;p50"/>
          <p:cNvSpPr txBox="1"/>
          <p:nvPr/>
        </p:nvSpPr>
        <p:spPr>
          <a:xfrm>
            <a:off x="504000" y="1769040"/>
            <a:ext cx="9071700" cy="4384800"/>
          </a:xfrm>
          <a:prstGeom prst="rect">
            <a:avLst/>
          </a:prstGeom>
          <a:noFill/>
          <a:ln>
            <a:noFill/>
          </a:ln>
        </p:spPr>
        <p:txBody>
          <a:bodyPr anchorCtr="0" anchor="t" bIns="0" lIns="0" spcFirstLastPara="1" rIns="0" wrap="square" tIns="0">
            <a:noAutofit/>
          </a:bodyPr>
          <a:lstStyle/>
          <a:p>
            <a:pPr indent="-323999" lvl="0" marL="431999" marR="0" rtl="0" algn="l">
              <a:spcBef>
                <a:spcPts val="0"/>
              </a:spcBef>
              <a:spcAft>
                <a:spcPts val="0"/>
              </a:spcAft>
              <a:buClr>
                <a:srgbClr val="000000"/>
              </a:buClr>
              <a:buSzPts val="1440"/>
              <a:buFont typeface="Noto Sans Symbols"/>
              <a:buChar char="●"/>
            </a:pPr>
            <a:r>
              <a:rPr lang="en-US" sz="3200"/>
              <a:t>Now s</a:t>
            </a:r>
            <a:r>
              <a:rPr b="0" lang="en-US" sz="3200" strike="noStrike">
                <a:latin typeface="Arial"/>
                <a:ea typeface="Arial"/>
                <a:cs typeface="Arial"/>
                <a:sym typeface="Arial"/>
              </a:rPr>
              <a:t>uppose the following</a:t>
            </a:r>
            <a:endParaRPr b="0" sz="3200" strike="noStrike">
              <a:latin typeface="Arial"/>
              <a:ea typeface="Arial"/>
              <a:cs typeface="Arial"/>
              <a:sym typeface="Arial"/>
            </a:endParaRPr>
          </a:p>
          <a:p>
            <a:pPr indent="-323999" lvl="1" marL="864000" marR="0" rtl="0" algn="l">
              <a:spcBef>
                <a:spcPts val="1417"/>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Smith chooses </a:t>
            </a:r>
            <a:r>
              <a:rPr b="1" i="1" lang="en-US" sz="2800" u="none" cap="none" strike="noStrike">
                <a:solidFill>
                  <a:schemeClr val="accent6"/>
                </a:solidFill>
                <a:latin typeface="Arial"/>
                <a:ea typeface="Arial"/>
                <a:cs typeface="Arial"/>
                <a:sym typeface="Arial"/>
              </a:rPr>
              <a:t>chicken</a:t>
            </a:r>
            <a:r>
              <a:rPr b="0" i="0" lang="en-US" sz="2800" u="none" cap="none" strike="noStrike">
                <a:solidFill>
                  <a:schemeClr val="accent5"/>
                </a:solidFill>
                <a:latin typeface="Arial"/>
                <a:ea typeface="Arial"/>
                <a:cs typeface="Arial"/>
                <a:sym typeface="Arial"/>
              </a:rPr>
              <a:t> </a:t>
            </a:r>
            <a:r>
              <a:rPr b="0" i="0" lang="en-US" sz="2800" u="none" cap="none" strike="noStrike">
                <a:latin typeface="Arial"/>
                <a:ea typeface="Arial"/>
                <a:cs typeface="Arial"/>
                <a:sym typeface="Arial"/>
              </a:rPr>
              <a:t>from the menu:</a:t>
            </a:r>
            <a:endParaRPr b="0" i="0" sz="2800" u="none" cap="none" strike="noStrike">
              <a:latin typeface="Arial"/>
              <a:ea typeface="Arial"/>
              <a:cs typeface="Arial"/>
              <a:sym typeface="Arial"/>
            </a:endParaRPr>
          </a:p>
          <a:p>
            <a:pPr indent="-308610" lvl="2" marL="1371600" marR="0" rtl="0" algn="l">
              <a:spcBef>
                <a:spcPts val="1417"/>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 </a:t>
            </a:r>
            <a:r>
              <a:rPr b="1" i="1" lang="en-US" sz="2800" u="none" cap="none" strike="noStrike">
                <a:solidFill>
                  <a:schemeClr val="accent2"/>
                </a:solidFill>
                <a:latin typeface="Arial"/>
                <a:ea typeface="Arial"/>
                <a:cs typeface="Arial"/>
                <a:sym typeface="Arial"/>
              </a:rPr>
              <a:t>steak tartare in a restaurant where frog legs are not served</a:t>
            </a:r>
            <a:r>
              <a:rPr b="1" i="1" lang="en-US" sz="2800" u="none" cap="none" strike="noStrike">
                <a:latin typeface="Arial"/>
                <a:ea typeface="Arial"/>
                <a:cs typeface="Arial"/>
                <a:sym typeface="Arial"/>
              </a:rPr>
              <a:t>, </a:t>
            </a:r>
            <a:r>
              <a:rPr b="1" i="1" lang="en-US" sz="2800" u="none" cap="none" strike="noStrike">
                <a:solidFill>
                  <a:schemeClr val="accent6"/>
                </a:solidFill>
                <a:latin typeface="Arial"/>
                <a:ea typeface="Arial"/>
                <a:cs typeface="Arial"/>
                <a:sym typeface="Arial"/>
              </a:rPr>
              <a:t>chicken</a:t>
            </a:r>
            <a:r>
              <a:rPr b="0" i="0" lang="en-US" sz="2800" u="none" cap="none" strike="noStrike">
                <a:latin typeface="Arial"/>
                <a:ea typeface="Arial"/>
                <a:cs typeface="Arial"/>
                <a:sym typeface="Arial"/>
              </a:rPr>
              <a:t> </a:t>
            </a:r>
            <a:endParaRPr b="0" i="0" sz="2800" u="none" cap="none" strike="noStrike">
              <a:latin typeface="Arial"/>
              <a:ea typeface="Arial"/>
              <a:cs typeface="Arial"/>
              <a:sym typeface="Arial"/>
            </a:endParaRPr>
          </a:p>
          <a:p>
            <a:pPr indent="-323999" lvl="1" marL="864000" marR="0" rtl="0" algn="l">
              <a:spcBef>
                <a:spcPts val="1134"/>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Smith chooses </a:t>
            </a:r>
            <a:r>
              <a:rPr b="1" i="1" lang="en-US" sz="2800" u="none" cap="none" strike="noStrike">
                <a:solidFill>
                  <a:schemeClr val="accent2"/>
                </a:solidFill>
                <a:latin typeface="Arial"/>
                <a:ea typeface="Arial"/>
                <a:cs typeface="Arial"/>
                <a:sym typeface="Arial"/>
              </a:rPr>
              <a:t>steak tartare in a restaurant where frog legs are served</a:t>
            </a:r>
            <a:r>
              <a:rPr b="0" i="0" lang="en-US" sz="2800" u="none" cap="none" strike="noStrike">
                <a:latin typeface="Arial"/>
                <a:ea typeface="Arial"/>
                <a:cs typeface="Arial"/>
                <a:sym typeface="Arial"/>
              </a:rPr>
              <a:t> from the menu:</a:t>
            </a:r>
            <a:endParaRPr b="0" i="0" sz="2800" u="none" cap="none" strike="noStrike">
              <a:latin typeface="Arial"/>
              <a:ea typeface="Arial"/>
              <a:cs typeface="Arial"/>
              <a:sym typeface="Arial"/>
            </a:endParaRPr>
          </a:p>
          <a:p>
            <a:pPr indent="-308610" lvl="2" marL="1371600" marR="0" rtl="0" algn="l">
              <a:spcBef>
                <a:spcPts val="1134"/>
              </a:spcBef>
              <a:spcAft>
                <a:spcPts val="0"/>
              </a:spcAft>
              <a:buClr>
                <a:srgbClr val="000000"/>
              </a:buClr>
              <a:buSzPts val="1260"/>
              <a:buFont typeface="Noto Sans Symbols"/>
              <a:buChar char="■"/>
            </a:pPr>
            <a:r>
              <a:rPr b="1" i="1" lang="en-US" sz="2800" u="none" cap="none" strike="noStrike">
                <a:solidFill>
                  <a:schemeClr val="accent2"/>
                </a:solidFill>
                <a:latin typeface="Arial"/>
                <a:ea typeface="Arial"/>
                <a:cs typeface="Arial"/>
                <a:sym typeface="Arial"/>
              </a:rPr>
              <a:t>steak tartare in a restaurant where frog legs are served</a:t>
            </a:r>
            <a:r>
              <a:rPr b="1" i="1" lang="en-US" sz="2800" u="none" cap="none" strike="noStrike">
                <a:latin typeface="Arial"/>
                <a:ea typeface="Arial"/>
                <a:cs typeface="Arial"/>
                <a:sym typeface="Arial"/>
              </a:rPr>
              <a:t>, </a:t>
            </a:r>
            <a:r>
              <a:rPr b="1" i="1" lang="en-US" sz="2800" u="none" cap="none" strike="noStrike">
                <a:solidFill>
                  <a:schemeClr val="accent6"/>
                </a:solidFill>
                <a:latin typeface="Arial"/>
                <a:ea typeface="Arial"/>
                <a:cs typeface="Arial"/>
                <a:sym typeface="Arial"/>
              </a:rPr>
              <a:t>chicken</a:t>
            </a:r>
            <a:r>
              <a:rPr b="1" i="1" lang="en-US" sz="2800" u="none" cap="none" strike="noStrike">
                <a:latin typeface="Arial"/>
                <a:ea typeface="Arial"/>
                <a:cs typeface="Arial"/>
                <a:sym typeface="Arial"/>
              </a:rPr>
              <a:t>, </a:t>
            </a:r>
            <a:r>
              <a:rPr b="1" i="1" lang="en-US" sz="2800" u="none" cap="none" strike="noStrike">
                <a:solidFill>
                  <a:schemeClr val="accent3"/>
                </a:solidFill>
                <a:latin typeface="Arial"/>
                <a:ea typeface="Arial"/>
                <a:cs typeface="Arial"/>
                <a:sym typeface="Arial"/>
              </a:rPr>
              <a:t>frog legs</a:t>
            </a:r>
            <a:endParaRPr b="0" i="0" sz="2800" u="none" cap="none" strike="noStrike">
              <a:solidFill>
                <a:schemeClr val="accent3"/>
              </a:solidFill>
              <a:latin typeface="Arial"/>
              <a:ea typeface="Arial"/>
              <a:cs typeface="Arial"/>
              <a:sym typeface="Arial"/>
            </a:endParaRPr>
          </a:p>
          <a:p>
            <a:pPr indent="-243989" lvl="0" marL="431999" marR="0" rtl="0" algn="l">
              <a:spcBef>
                <a:spcPts val="1134"/>
              </a:spcBef>
              <a:spcAft>
                <a:spcPts val="0"/>
              </a:spcAft>
              <a:buClr>
                <a:srgbClr val="000000"/>
              </a:buClr>
              <a:buSzPts val="1260"/>
              <a:buFont typeface="Noto Sans Symbols"/>
              <a:buNone/>
            </a:pPr>
            <a:r>
              <a:t/>
            </a:r>
            <a:endParaRPr b="0" sz="2800" strike="noStrike">
              <a:latin typeface="Arial"/>
              <a:ea typeface="Arial"/>
              <a:cs typeface="Arial"/>
              <a:sym typeface="Arial"/>
            </a:endParaRPr>
          </a:p>
          <a:p>
            <a:pPr indent="-323999" lvl="0" marL="431999"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Is Smith rational?</a:t>
            </a:r>
            <a:endParaRPr b="0" sz="3200" strike="noStrike">
              <a:latin typeface="Arial"/>
              <a:ea typeface="Arial"/>
              <a:cs typeface="Arial"/>
              <a:sym typeface="Arial"/>
            </a:endParaRPr>
          </a:p>
        </p:txBody>
      </p:sp>
      <p:pic>
        <p:nvPicPr>
          <p:cNvPr id="382" name="Google Shape;382;p50"/>
          <p:cNvPicPr preferRelativeResize="0"/>
          <p:nvPr/>
        </p:nvPicPr>
        <p:blipFill rotWithShape="1">
          <a:blip r:embed="rId3">
            <a:alphaModFix/>
          </a:blip>
          <a:srcRect b="0" l="0" r="0" t="0"/>
          <a:stretch/>
        </p:blipFill>
        <p:spPr>
          <a:xfrm>
            <a:off x="8355300" y="5578750"/>
            <a:ext cx="1440000" cy="1920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000"/>
                                        <p:tgtEl>
                                          <p:spTgt spid="3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1"/>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Choice Functions as</a:t>
            </a:r>
            <a:br>
              <a:rPr lang="en-US" sz="1800"/>
            </a:br>
            <a:r>
              <a:rPr b="0" lang="en-US" sz="4400" strike="noStrike">
                <a:solidFill>
                  <a:srgbClr val="000099"/>
                </a:solidFill>
                <a:latin typeface="Arial"/>
                <a:ea typeface="Arial"/>
                <a:cs typeface="Arial"/>
                <a:sym typeface="Arial"/>
              </a:rPr>
              <a:t>Internal Equilibria</a:t>
            </a:r>
            <a:endParaRPr b="0" sz="4400" strike="noStrike">
              <a:solidFill>
                <a:srgbClr val="000099"/>
              </a:solidFill>
              <a:latin typeface="Arial"/>
              <a:ea typeface="Arial"/>
              <a:cs typeface="Arial"/>
              <a:sym typeface="Arial"/>
            </a:endParaRPr>
          </a:p>
        </p:txBody>
      </p:sp>
      <p:sp>
        <p:nvSpPr>
          <p:cNvPr id="388" name="Google Shape;388;p51"/>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lang="en-US" sz="3200"/>
              <a:t>What is your favourite movie?</a:t>
            </a:r>
            <a:endParaRPr b="0" sz="3200" strike="noStrike">
              <a:latin typeface="Arial"/>
              <a:ea typeface="Arial"/>
              <a:cs typeface="Arial"/>
              <a:sym typeface="Arial"/>
            </a:endParaRPr>
          </a:p>
        </p:txBody>
      </p:sp>
      <p:pic>
        <p:nvPicPr>
          <p:cNvPr id="389" name="Google Shape;389;p51"/>
          <p:cNvPicPr preferRelativeResize="0"/>
          <p:nvPr/>
        </p:nvPicPr>
        <p:blipFill>
          <a:blip r:embed="rId3">
            <a:alphaModFix/>
          </a:blip>
          <a:stretch>
            <a:fillRect/>
          </a:stretch>
        </p:blipFill>
        <p:spPr>
          <a:xfrm>
            <a:off x="1412525" y="2779122"/>
            <a:ext cx="7655324" cy="43061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8">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2"/>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Choice Functions as</a:t>
            </a:r>
            <a:br>
              <a:rPr lang="en-US" sz="1800"/>
            </a:br>
            <a:r>
              <a:rPr b="0" lang="en-US" sz="4400" strike="noStrike">
                <a:solidFill>
                  <a:srgbClr val="000099"/>
                </a:solidFill>
                <a:latin typeface="Arial"/>
                <a:ea typeface="Arial"/>
                <a:cs typeface="Arial"/>
                <a:sym typeface="Arial"/>
              </a:rPr>
              <a:t>Internal Equilibria</a:t>
            </a:r>
            <a:endParaRPr b="0" sz="4400" strike="noStrike">
              <a:solidFill>
                <a:srgbClr val="000099"/>
              </a:solidFill>
              <a:latin typeface="Arial"/>
              <a:ea typeface="Arial"/>
              <a:cs typeface="Arial"/>
              <a:sym typeface="Arial"/>
            </a:endParaRPr>
          </a:p>
        </p:txBody>
      </p:sp>
      <p:sp>
        <p:nvSpPr>
          <p:cNvPr id="395" name="Google Shape;395;p52"/>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If the decision maker follows the </a:t>
            </a:r>
            <a:r>
              <a:rPr b="0" lang="en-US" sz="3200" u="sng" strike="noStrike">
                <a:latin typeface="Arial"/>
                <a:ea typeface="Arial"/>
                <a:cs typeface="Arial"/>
                <a:sym typeface="Arial"/>
              </a:rPr>
              <a:t>rational man</a:t>
            </a:r>
            <a:r>
              <a:rPr b="0" lang="en-US" sz="3200" strike="noStrike">
                <a:latin typeface="Arial"/>
                <a:ea typeface="Arial"/>
                <a:cs typeface="Arial"/>
                <a:sym typeface="Arial"/>
              </a:rPr>
              <a:t> procedure using a preference relation with </a:t>
            </a:r>
            <a:r>
              <a:rPr b="1" i="1" lang="en-US" sz="3200" strike="noStrike">
                <a:solidFill>
                  <a:schemeClr val="accent2"/>
                </a:solidFill>
                <a:latin typeface="Arial"/>
                <a:ea typeface="Arial"/>
                <a:cs typeface="Arial"/>
                <a:sym typeface="Arial"/>
              </a:rPr>
              <a:t>indifferences</a:t>
            </a:r>
            <a:r>
              <a:rPr b="0" lang="en-US" sz="3200" strike="noStrike">
                <a:latin typeface="Arial"/>
                <a:ea typeface="Arial"/>
                <a:cs typeface="Arial"/>
                <a:sym typeface="Arial"/>
              </a:rPr>
              <a:t>, the previously defined induced choice function </a:t>
            </a:r>
            <a:r>
              <a:rPr b="1" i="1" lang="en-US" sz="3200" u="sng" strike="noStrike">
                <a:latin typeface="Arial"/>
                <a:ea typeface="Arial"/>
                <a:cs typeface="Arial"/>
                <a:sym typeface="Arial"/>
              </a:rPr>
              <a:t>C≿(A)</a:t>
            </a:r>
            <a:r>
              <a:rPr b="0" lang="en-US" sz="3200" u="sng" strike="noStrike">
                <a:latin typeface="Arial"/>
                <a:ea typeface="Arial"/>
                <a:cs typeface="Arial"/>
                <a:sym typeface="Arial"/>
              </a:rPr>
              <a:t> might be undefined</a:t>
            </a:r>
            <a:endParaRPr b="0" sz="3200" strike="noStrike">
              <a:latin typeface="Arial"/>
              <a:ea typeface="Arial"/>
              <a:cs typeface="Arial"/>
              <a:sym typeface="Arial"/>
            </a:endParaRPr>
          </a:p>
          <a:p>
            <a:pPr indent="-324000" lvl="1" marL="864000" marR="0" rtl="0" algn="l">
              <a:spcBef>
                <a:spcPts val="1417"/>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For some choice problems there would be more than one optimal element</a:t>
            </a:r>
            <a:endParaRPr b="0" i="0" sz="2800" u="none" cap="none" strike="noStrike">
              <a:latin typeface="Arial"/>
              <a:ea typeface="Arial"/>
              <a:cs typeface="Arial"/>
              <a:sym typeface="Arial"/>
            </a:endParaRPr>
          </a:p>
        </p:txBody>
      </p:sp>
      <p:pic>
        <p:nvPicPr>
          <p:cNvPr id="396" name="Google Shape;396;p52"/>
          <p:cNvPicPr preferRelativeResize="0"/>
          <p:nvPr/>
        </p:nvPicPr>
        <p:blipFill rotWithShape="1">
          <a:blip r:embed="rId3">
            <a:alphaModFix/>
          </a:blip>
          <a:srcRect b="0" l="0" r="0" t="0"/>
          <a:stretch/>
        </p:blipFill>
        <p:spPr>
          <a:xfrm>
            <a:off x="3944160" y="4993200"/>
            <a:ext cx="2381040" cy="238104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4400" u="none" cap="none" strike="noStrike">
                <a:solidFill>
                  <a:srgbClr val="000099"/>
                </a:solidFill>
                <a:latin typeface="Arial"/>
                <a:ea typeface="Arial"/>
                <a:cs typeface="Arial"/>
                <a:sym typeface="Arial"/>
              </a:rPr>
              <a:t>Choice functions</a:t>
            </a:r>
            <a:endParaRPr b="0" i="0" sz="4400" u="none" cap="none" strike="noStrike">
              <a:solidFill>
                <a:srgbClr val="000099"/>
              </a:solidFill>
              <a:latin typeface="Arial"/>
              <a:ea typeface="Arial"/>
              <a:cs typeface="Arial"/>
              <a:sym typeface="Arial"/>
            </a:endParaRPr>
          </a:p>
        </p:txBody>
      </p:sp>
      <p:sp>
        <p:nvSpPr>
          <p:cNvPr id="90" name="Google Shape;90;p17"/>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Consider a grand set </a:t>
            </a:r>
            <a:r>
              <a:rPr b="1" i="1" lang="en-US" sz="3200" u="none" cap="none" strike="noStrike">
                <a:latin typeface="Arial"/>
                <a:ea typeface="Arial"/>
                <a:cs typeface="Arial"/>
                <a:sym typeface="Arial"/>
              </a:rPr>
              <a:t>X</a:t>
            </a:r>
            <a:r>
              <a:rPr b="0" i="0" lang="en-US" sz="3200" u="none" cap="none" strike="noStrike">
                <a:latin typeface="Arial"/>
                <a:ea typeface="Arial"/>
                <a:cs typeface="Arial"/>
                <a:sym typeface="Arial"/>
              </a:rPr>
              <a:t> of possible alternatives</a:t>
            </a:r>
            <a:endParaRPr b="0" i="0" sz="3200" u="none" cap="none"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We view a </a:t>
            </a:r>
            <a:r>
              <a:rPr b="1" i="1" lang="en-US" sz="3200" u="sng" cap="none" strike="noStrike">
                <a:latin typeface="Arial"/>
                <a:ea typeface="Arial"/>
                <a:cs typeface="Arial"/>
                <a:sym typeface="Arial"/>
              </a:rPr>
              <a:t>choice problem</a:t>
            </a:r>
            <a:r>
              <a:rPr b="0" i="0" lang="en-US" sz="3200" u="none" cap="none" strike="noStrike">
                <a:latin typeface="Arial"/>
                <a:ea typeface="Arial"/>
                <a:cs typeface="Arial"/>
                <a:sym typeface="Arial"/>
              </a:rPr>
              <a:t> as a nonempty subset of </a:t>
            </a:r>
            <a:r>
              <a:rPr b="1" i="1" lang="en-US" sz="3200" u="none" cap="none" strike="noStrike">
                <a:latin typeface="Arial"/>
                <a:ea typeface="Arial"/>
                <a:cs typeface="Arial"/>
                <a:sym typeface="Arial"/>
              </a:rPr>
              <a:t>X</a:t>
            </a:r>
            <a:r>
              <a:rPr b="0" i="0" lang="en-US" sz="3200" u="none" cap="none" strike="noStrike">
                <a:latin typeface="Arial"/>
                <a:ea typeface="Arial"/>
                <a:cs typeface="Arial"/>
                <a:sym typeface="Arial"/>
              </a:rPr>
              <a:t>, and we refer to a choice from </a:t>
            </a:r>
            <a:r>
              <a:rPr b="1" i="1" lang="en-US" sz="3200" u="none" cap="none" strike="noStrike">
                <a:latin typeface="Arial"/>
                <a:ea typeface="Arial"/>
                <a:cs typeface="Arial"/>
                <a:sym typeface="Arial"/>
              </a:rPr>
              <a:t>A ⊆ X</a:t>
            </a:r>
            <a:r>
              <a:rPr b="0" i="0" lang="en-US" sz="3200" u="none" cap="none" strike="noStrike">
                <a:latin typeface="Arial"/>
                <a:ea typeface="Arial"/>
                <a:cs typeface="Arial"/>
                <a:sym typeface="Arial"/>
              </a:rPr>
              <a:t> as specifying one of </a:t>
            </a:r>
            <a:r>
              <a:rPr b="1" i="1" lang="en-US" sz="3200" u="none" cap="none" strike="noStrike">
                <a:latin typeface="Arial"/>
                <a:ea typeface="Arial"/>
                <a:cs typeface="Arial"/>
                <a:sym typeface="Arial"/>
              </a:rPr>
              <a:t>A</a:t>
            </a:r>
            <a:r>
              <a:rPr b="0" i="0" lang="en-US" sz="3200" u="none" cap="none" strike="noStrike">
                <a:latin typeface="Arial"/>
                <a:ea typeface="Arial"/>
                <a:cs typeface="Arial"/>
                <a:sym typeface="Arial"/>
              </a:rPr>
              <a:t>’s members</a:t>
            </a:r>
            <a:endParaRPr b="0" i="0" sz="3200" u="none" cap="none"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3"/>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Choice Functions as</a:t>
            </a:r>
            <a:br>
              <a:rPr lang="en-US" sz="1800"/>
            </a:br>
            <a:r>
              <a:rPr b="0" lang="en-US" sz="4400" strike="noStrike">
                <a:solidFill>
                  <a:srgbClr val="000099"/>
                </a:solidFill>
                <a:latin typeface="Arial"/>
                <a:ea typeface="Arial"/>
                <a:cs typeface="Arial"/>
                <a:sym typeface="Arial"/>
              </a:rPr>
              <a:t>Internal Equilibria</a:t>
            </a:r>
            <a:endParaRPr b="0" sz="4400" strike="noStrike">
              <a:solidFill>
                <a:srgbClr val="000099"/>
              </a:solidFill>
              <a:latin typeface="Arial"/>
              <a:ea typeface="Arial"/>
              <a:cs typeface="Arial"/>
              <a:sym typeface="Arial"/>
            </a:endParaRPr>
          </a:p>
        </p:txBody>
      </p:sp>
      <p:sp>
        <p:nvSpPr>
          <p:cNvPr id="402" name="Google Shape;402;p53"/>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A choice correspondence </a:t>
            </a:r>
            <a:r>
              <a:rPr b="1" i="1" lang="en-US" sz="3200" strike="noStrike">
                <a:latin typeface="Arial"/>
                <a:ea typeface="Arial"/>
                <a:cs typeface="Arial"/>
                <a:sym typeface="Arial"/>
              </a:rPr>
              <a:t>C</a:t>
            </a:r>
            <a:r>
              <a:rPr b="0" lang="en-US" sz="3200" strike="noStrike">
                <a:latin typeface="Arial"/>
                <a:ea typeface="Arial"/>
                <a:cs typeface="Arial"/>
                <a:sym typeface="Arial"/>
              </a:rPr>
              <a:t> is required to assign to every nonempty </a:t>
            </a:r>
            <a:r>
              <a:rPr b="1" i="1" lang="en-US" sz="3200" strike="noStrike">
                <a:latin typeface="Arial"/>
                <a:ea typeface="Arial"/>
                <a:cs typeface="Arial"/>
                <a:sym typeface="Arial"/>
              </a:rPr>
              <a:t>A ∈ D</a:t>
            </a:r>
            <a:r>
              <a:rPr b="0" lang="en-US" sz="3200" strike="noStrike">
                <a:latin typeface="Arial"/>
                <a:ea typeface="Arial"/>
                <a:cs typeface="Arial"/>
                <a:sym typeface="Arial"/>
              </a:rPr>
              <a:t> a nonempty subset of </a:t>
            </a:r>
            <a:r>
              <a:rPr b="1" i="1" lang="en-US" sz="3200" strike="noStrike">
                <a:latin typeface="Arial"/>
                <a:ea typeface="Arial"/>
                <a:cs typeface="Arial"/>
                <a:sym typeface="Arial"/>
              </a:rPr>
              <a:t>A</a:t>
            </a:r>
            <a:r>
              <a:rPr b="0" lang="en-US" sz="3200" strike="noStrike">
                <a:latin typeface="Arial"/>
                <a:ea typeface="Arial"/>
                <a:cs typeface="Arial"/>
                <a:sym typeface="Arial"/>
              </a:rPr>
              <a:t>, that is, </a:t>
            </a:r>
            <a:r>
              <a:rPr b="1" i="1" lang="en-US" sz="3200" strike="noStrike">
                <a:latin typeface="Arial"/>
                <a:ea typeface="Arial"/>
                <a:cs typeface="Arial"/>
                <a:sym typeface="Arial"/>
              </a:rPr>
              <a:t>∅ ≠ C(A) ⊆ A</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1" i="1" lang="en-US" sz="3200" strike="noStrike">
                <a:latin typeface="Arial"/>
                <a:ea typeface="Arial"/>
                <a:cs typeface="Arial"/>
                <a:sym typeface="Arial"/>
              </a:rPr>
              <a:t>C(A)</a:t>
            </a:r>
            <a:r>
              <a:rPr b="0" lang="en-US" sz="3200" strike="noStrike">
                <a:latin typeface="Arial"/>
                <a:ea typeface="Arial"/>
                <a:cs typeface="Arial"/>
                <a:sym typeface="Arial"/>
              </a:rPr>
              <a:t> is the set of all elements in </a:t>
            </a:r>
            <a:r>
              <a:rPr b="1" i="1" lang="en-US" sz="3200" strike="noStrike">
                <a:latin typeface="Arial"/>
                <a:ea typeface="Arial"/>
                <a:cs typeface="Arial"/>
                <a:sym typeface="Arial"/>
              </a:rPr>
              <a:t>A</a:t>
            </a:r>
            <a:r>
              <a:rPr b="0" lang="en-US" sz="3200" strike="noStrike">
                <a:latin typeface="Arial"/>
                <a:ea typeface="Arial"/>
                <a:cs typeface="Arial"/>
                <a:sym typeface="Arial"/>
              </a:rPr>
              <a:t> that are satisfactory</a:t>
            </a:r>
            <a:endParaRPr b="0" sz="3200" strike="noStrike">
              <a:latin typeface="Arial"/>
              <a:ea typeface="Arial"/>
              <a:cs typeface="Arial"/>
              <a:sym typeface="Arial"/>
            </a:endParaRPr>
          </a:p>
          <a:p>
            <a:pPr indent="-324000" lvl="1" marL="864000" marR="0" rtl="0" algn="l">
              <a:spcBef>
                <a:spcPts val="1417"/>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If the decision maker is about to make a decision and choose </a:t>
            </a:r>
            <a:r>
              <a:rPr b="1" i="1" lang="en-US" sz="2800" u="none" cap="none" strike="noStrike">
                <a:latin typeface="Arial"/>
                <a:ea typeface="Arial"/>
                <a:cs typeface="Arial"/>
                <a:sym typeface="Arial"/>
              </a:rPr>
              <a:t>a ∈ C(A)</a:t>
            </a:r>
            <a:r>
              <a:rPr b="0" i="0" lang="en-US" sz="2800" u="none" cap="none" strike="noStrike">
                <a:latin typeface="Arial"/>
                <a:ea typeface="Arial"/>
                <a:cs typeface="Arial"/>
                <a:sym typeface="Arial"/>
              </a:rPr>
              <a:t>, he has </a:t>
            </a:r>
            <a:r>
              <a:rPr b="0" i="0" lang="en-US" sz="2800" u="sng" cap="none" strike="noStrike">
                <a:latin typeface="Arial"/>
                <a:ea typeface="Arial"/>
                <a:cs typeface="Arial"/>
                <a:sym typeface="Arial"/>
              </a:rPr>
              <a:t>no desire</a:t>
            </a:r>
            <a:r>
              <a:rPr b="0" i="0" lang="en-US" sz="2800" u="none" cap="none" strike="noStrike">
                <a:latin typeface="Arial"/>
                <a:ea typeface="Arial"/>
                <a:cs typeface="Arial"/>
                <a:sym typeface="Arial"/>
              </a:rPr>
              <a:t> to move away from it</a:t>
            </a:r>
            <a:endParaRPr b="0" i="0" sz="2800" u="none" cap="none"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2">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4"/>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Choice Functions as</a:t>
            </a:r>
            <a:br>
              <a:rPr lang="en-US" sz="1800"/>
            </a:br>
            <a:r>
              <a:rPr b="0" lang="en-US" sz="4400" strike="noStrike">
                <a:solidFill>
                  <a:srgbClr val="000099"/>
                </a:solidFill>
                <a:latin typeface="Arial"/>
                <a:ea typeface="Arial"/>
                <a:cs typeface="Arial"/>
                <a:sym typeface="Arial"/>
              </a:rPr>
              <a:t>Internal Equilibria</a:t>
            </a:r>
            <a:endParaRPr b="0" sz="4400" strike="noStrike">
              <a:solidFill>
                <a:srgbClr val="000099"/>
              </a:solidFill>
              <a:latin typeface="Arial"/>
              <a:ea typeface="Arial"/>
              <a:cs typeface="Arial"/>
              <a:sym typeface="Arial"/>
            </a:endParaRPr>
          </a:p>
        </p:txBody>
      </p:sp>
      <p:sp>
        <p:nvSpPr>
          <p:cNvPr id="408" name="Google Shape;408;p54"/>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In other words, the </a:t>
            </a:r>
            <a:r>
              <a:rPr b="1" i="1" lang="en-US" sz="3200" u="sng" strike="noStrike">
                <a:latin typeface="Arial"/>
                <a:ea typeface="Arial"/>
                <a:cs typeface="Arial"/>
                <a:sym typeface="Arial"/>
              </a:rPr>
              <a:t>induced choice correspondence</a:t>
            </a:r>
            <a:r>
              <a:rPr b="0" lang="en-US" sz="3200" strike="noStrike">
                <a:latin typeface="Arial"/>
                <a:ea typeface="Arial"/>
                <a:cs typeface="Arial"/>
                <a:sym typeface="Arial"/>
              </a:rPr>
              <a:t> reflects an “internal equilibrium”:</a:t>
            </a:r>
            <a:endParaRPr b="0" sz="3200" strike="noStrike">
              <a:latin typeface="Arial"/>
              <a:ea typeface="Arial"/>
              <a:cs typeface="Arial"/>
              <a:sym typeface="Arial"/>
            </a:endParaRPr>
          </a:p>
          <a:p>
            <a:pPr indent="-324000" lvl="1" marL="864000" marR="0" rtl="0" algn="l">
              <a:spcBef>
                <a:spcPts val="1417"/>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If the decision maker facing </a:t>
            </a:r>
            <a:r>
              <a:rPr b="1" i="1" lang="en-US" sz="2800" u="none" cap="none" strike="noStrike">
                <a:latin typeface="Arial"/>
                <a:ea typeface="Arial"/>
                <a:cs typeface="Arial"/>
                <a:sym typeface="Arial"/>
              </a:rPr>
              <a:t>A</a:t>
            </a:r>
            <a:r>
              <a:rPr b="0" i="0" lang="en-US" sz="2800" u="none" cap="none" strike="noStrike">
                <a:latin typeface="Arial"/>
                <a:ea typeface="Arial"/>
                <a:cs typeface="Arial"/>
                <a:sym typeface="Arial"/>
              </a:rPr>
              <a:t> considers an alternative outside </a:t>
            </a:r>
            <a:r>
              <a:rPr b="1" i="1" lang="en-US" sz="2800" u="none" cap="none" strike="noStrike">
                <a:latin typeface="Arial"/>
                <a:ea typeface="Arial"/>
                <a:cs typeface="Arial"/>
                <a:sym typeface="Arial"/>
              </a:rPr>
              <a:t>C(A)</a:t>
            </a:r>
            <a:r>
              <a:rPr b="0" i="0" lang="en-US" sz="2800" u="none" cap="none" strike="noStrike">
                <a:latin typeface="Arial"/>
                <a:ea typeface="Arial"/>
                <a:cs typeface="Arial"/>
                <a:sym typeface="Arial"/>
              </a:rPr>
              <a:t>, he will continue searching for another alternative</a:t>
            </a:r>
            <a:endParaRPr b="0" i="0" sz="28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If he happens to consider an alternative inside </a:t>
            </a:r>
            <a:r>
              <a:rPr b="1" i="1" lang="en-US" sz="2800" u="none" cap="none" strike="noStrike">
                <a:latin typeface="Arial"/>
                <a:ea typeface="Arial"/>
                <a:cs typeface="Arial"/>
                <a:sym typeface="Arial"/>
              </a:rPr>
              <a:t>C(A)</a:t>
            </a:r>
            <a:r>
              <a:rPr b="0" i="0" lang="en-US" sz="2800" u="none" cap="none" strike="noStrike">
                <a:latin typeface="Arial"/>
                <a:ea typeface="Arial"/>
                <a:cs typeface="Arial"/>
                <a:sym typeface="Arial"/>
              </a:rPr>
              <a:t>, he will take it</a:t>
            </a:r>
            <a:endParaRPr b="0" i="0" sz="2800" u="none" cap="none"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8">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5"/>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Choice Functions as</a:t>
            </a:r>
            <a:br>
              <a:rPr lang="en-US" sz="1800"/>
            </a:br>
            <a:r>
              <a:rPr b="0" lang="en-US" sz="4400" strike="noStrike">
                <a:solidFill>
                  <a:srgbClr val="000099"/>
                </a:solidFill>
                <a:latin typeface="Arial"/>
                <a:ea typeface="Arial"/>
                <a:cs typeface="Arial"/>
                <a:sym typeface="Arial"/>
              </a:rPr>
              <a:t>Internal Equilibria</a:t>
            </a:r>
            <a:endParaRPr b="0" sz="4400" strike="noStrike">
              <a:solidFill>
                <a:srgbClr val="000099"/>
              </a:solidFill>
              <a:latin typeface="Arial"/>
              <a:ea typeface="Arial"/>
              <a:cs typeface="Arial"/>
              <a:sym typeface="Arial"/>
            </a:endParaRPr>
          </a:p>
        </p:txBody>
      </p:sp>
      <p:sp>
        <p:nvSpPr>
          <p:cNvPr id="414" name="Google Shape;414;p55"/>
          <p:cNvSpPr txBox="1"/>
          <p:nvPr/>
        </p:nvSpPr>
        <p:spPr>
          <a:xfrm>
            <a:off x="504000" y="1769040"/>
            <a:ext cx="9071640" cy="481932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Given a preference relation </a:t>
            </a:r>
            <a:r>
              <a:rPr b="1" i="1" lang="en-US" sz="3200" strike="noStrike">
                <a:latin typeface="Arial"/>
                <a:ea typeface="Arial"/>
                <a:cs typeface="Arial"/>
                <a:sym typeface="Arial"/>
              </a:rPr>
              <a:t>≿</a:t>
            </a:r>
            <a:r>
              <a:rPr b="0" lang="en-US" sz="3200" strike="noStrike">
                <a:latin typeface="Arial"/>
                <a:ea typeface="Arial"/>
                <a:cs typeface="Arial"/>
                <a:sym typeface="Arial"/>
              </a:rPr>
              <a:t> we define the </a:t>
            </a:r>
            <a:r>
              <a:rPr b="1" i="1" lang="en-US" sz="3200" u="sng" strike="noStrike">
                <a:latin typeface="Arial"/>
                <a:ea typeface="Arial"/>
                <a:cs typeface="Arial"/>
                <a:sym typeface="Arial"/>
              </a:rPr>
              <a:t>induced choice correspondence</a:t>
            </a:r>
            <a:r>
              <a:rPr b="0" lang="en-US" sz="3200" strike="noStrike">
                <a:latin typeface="Arial"/>
                <a:ea typeface="Arial"/>
                <a:cs typeface="Arial"/>
                <a:sym typeface="Arial"/>
              </a:rPr>
              <a:t> (assuming it is never empty) as </a:t>
            </a:r>
            <a:endParaRPr b="0" sz="3200" strike="noStrike">
              <a:latin typeface="Arial"/>
              <a:ea typeface="Arial"/>
              <a:cs typeface="Arial"/>
              <a:sym typeface="Arial"/>
            </a:endParaRPr>
          </a:p>
          <a:p>
            <a:pPr indent="-324000" lvl="1" marL="864000" marR="0" rtl="0" algn="l">
              <a:spcBef>
                <a:spcPts val="1417"/>
              </a:spcBef>
              <a:spcAft>
                <a:spcPts val="0"/>
              </a:spcAft>
              <a:buClr>
                <a:srgbClr val="000000"/>
              </a:buClr>
              <a:buSzPts val="1260"/>
              <a:buFont typeface="Noto Sans Symbols"/>
              <a:buChar char="●"/>
            </a:pPr>
            <a:r>
              <a:rPr b="1" i="1" lang="en-US" sz="2800" u="none" cap="none" strike="noStrike">
                <a:latin typeface="Arial"/>
                <a:ea typeface="Arial"/>
                <a:cs typeface="Arial"/>
                <a:sym typeface="Arial"/>
              </a:rPr>
              <a:t>C</a:t>
            </a:r>
            <a:r>
              <a:rPr b="1" baseline="-25000" i="1" lang="en-US" sz="2800" u="none" cap="none" strike="noStrike">
                <a:latin typeface="Arial"/>
                <a:ea typeface="Arial"/>
                <a:cs typeface="Arial"/>
                <a:sym typeface="Arial"/>
              </a:rPr>
              <a:t>≿</a:t>
            </a:r>
            <a:r>
              <a:rPr b="1" i="1" lang="en-US" sz="2800" u="none" cap="none" strike="noStrike">
                <a:latin typeface="Arial"/>
                <a:ea typeface="Arial"/>
                <a:cs typeface="Arial"/>
                <a:sym typeface="Arial"/>
              </a:rPr>
              <a:t>(A) = {x ∈ A | x ≿ y for all y ∈ A}</a:t>
            </a:r>
            <a:endParaRPr b="0" i="0" sz="2800" u="none" cap="none" strike="noStrike">
              <a:latin typeface="Arial"/>
              <a:ea typeface="Arial"/>
              <a:cs typeface="Arial"/>
              <a:sym typeface="Arial"/>
            </a:endParaRPr>
          </a:p>
          <a:p>
            <a:pPr indent="-243990" lvl="0" marL="432000" marR="0" rtl="0" algn="l">
              <a:spcBef>
                <a:spcPts val="1134"/>
              </a:spcBef>
              <a:spcAft>
                <a:spcPts val="0"/>
              </a:spcAft>
              <a:buClr>
                <a:srgbClr val="000000"/>
              </a:buClr>
              <a:buSzPts val="1260"/>
              <a:buFont typeface="Noto Sans Symbols"/>
              <a:buNone/>
            </a:pPr>
            <a:r>
              <a:t/>
            </a:r>
            <a:endParaRPr b="0" sz="28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When </a:t>
            </a:r>
            <a:r>
              <a:rPr b="1" i="1" lang="en-US" sz="3200" strike="noStrike">
                <a:latin typeface="Arial"/>
                <a:ea typeface="Arial"/>
                <a:cs typeface="Arial"/>
                <a:sym typeface="Arial"/>
              </a:rPr>
              <a:t>x, y ∈ A</a:t>
            </a:r>
            <a:r>
              <a:rPr b="0" lang="en-US" sz="3200" strike="noStrike">
                <a:latin typeface="Arial"/>
                <a:ea typeface="Arial"/>
                <a:cs typeface="Arial"/>
                <a:sym typeface="Arial"/>
              </a:rPr>
              <a:t> and </a:t>
            </a:r>
            <a:r>
              <a:rPr b="1" i="1" lang="en-US" sz="3200" strike="noStrike">
                <a:latin typeface="Arial"/>
                <a:ea typeface="Arial"/>
                <a:cs typeface="Arial"/>
                <a:sym typeface="Arial"/>
              </a:rPr>
              <a:t>x ∈ C(A)</a:t>
            </a:r>
            <a:r>
              <a:rPr b="0" lang="en-US" sz="3200" strike="noStrike">
                <a:latin typeface="Arial"/>
                <a:ea typeface="Arial"/>
                <a:cs typeface="Arial"/>
                <a:sym typeface="Arial"/>
              </a:rPr>
              <a:t>, we say that </a:t>
            </a:r>
            <a:r>
              <a:rPr b="1" i="1" lang="en-US" sz="3200" strike="noStrike">
                <a:latin typeface="Arial"/>
                <a:ea typeface="Arial"/>
                <a:cs typeface="Arial"/>
                <a:sym typeface="Arial"/>
              </a:rPr>
              <a:t>x</a:t>
            </a:r>
            <a:r>
              <a:rPr b="0" lang="en-US" sz="3200" strike="noStrike">
                <a:latin typeface="Arial"/>
                <a:ea typeface="Arial"/>
                <a:cs typeface="Arial"/>
                <a:sym typeface="Arial"/>
              </a:rPr>
              <a:t> is </a:t>
            </a:r>
            <a:r>
              <a:rPr b="0" lang="en-US" sz="3200" u="sng" strike="noStrike">
                <a:latin typeface="Arial"/>
                <a:ea typeface="Arial"/>
                <a:cs typeface="Arial"/>
                <a:sym typeface="Arial"/>
              </a:rPr>
              <a:t>revealed</a:t>
            </a:r>
            <a:r>
              <a:rPr b="0" lang="en-US" sz="3200" strike="noStrike">
                <a:latin typeface="Arial"/>
                <a:ea typeface="Arial"/>
                <a:cs typeface="Arial"/>
                <a:sym typeface="Arial"/>
              </a:rPr>
              <a:t> to be </a:t>
            </a:r>
            <a:r>
              <a:rPr b="1" lang="en-US" sz="3200" strike="noStrike">
                <a:solidFill>
                  <a:schemeClr val="accent5"/>
                </a:solidFill>
              </a:rPr>
              <a:t>at least as good</a:t>
            </a:r>
            <a:r>
              <a:rPr b="0" lang="en-US" sz="3200" strike="noStrike">
                <a:latin typeface="Arial"/>
                <a:ea typeface="Arial"/>
                <a:cs typeface="Arial"/>
                <a:sym typeface="Arial"/>
              </a:rPr>
              <a:t> as </a:t>
            </a:r>
            <a:r>
              <a:rPr b="1" i="1" lang="en-US" sz="3200" strike="noStrike">
                <a:latin typeface="Arial"/>
                <a:ea typeface="Arial"/>
                <a:cs typeface="Arial"/>
                <a:sym typeface="Arial"/>
              </a:rPr>
              <a:t>y </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If, in addition, </a:t>
            </a:r>
            <a:r>
              <a:rPr b="1" i="1" lang="en-US" sz="3200" strike="noStrike">
                <a:latin typeface="Arial"/>
                <a:ea typeface="Arial"/>
                <a:cs typeface="Arial"/>
                <a:sym typeface="Arial"/>
              </a:rPr>
              <a:t>y ∉ C(A)</a:t>
            </a:r>
            <a:r>
              <a:rPr b="0" lang="en-US" sz="3200" strike="noStrike">
                <a:latin typeface="Arial"/>
                <a:ea typeface="Arial"/>
                <a:cs typeface="Arial"/>
                <a:sym typeface="Arial"/>
              </a:rPr>
              <a:t>, we say that </a:t>
            </a:r>
            <a:r>
              <a:rPr b="1" i="1" lang="en-US" sz="3200" strike="noStrike">
                <a:latin typeface="Arial"/>
                <a:ea typeface="Arial"/>
                <a:cs typeface="Arial"/>
                <a:sym typeface="Arial"/>
              </a:rPr>
              <a:t>x</a:t>
            </a:r>
            <a:r>
              <a:rPr b="0" lang="en-US" sz="3200" strike="noStrike">
                <a:latin typeface="Arial"/>
                <a:ea typeface="Arial"/>
                <a:cs typeface="Arial"/>
                <a:sym typeface="Arial"/>
              </a:rPr>
              <a:t> is </a:t>
            </a:r>
            <a:r>
              <a:rPr b="0" lang="en-US" sz="3200" u="sng" strike="noStrike">
                <a:latin typeface="Arial"/>
                <a:ea typeface="Arial"/>
                <a:cs typeface="Arial"/>
                <a:sym typeface="Arial"/>
              </a:rPr>
              <a:t>revealed</a:t>
            </a:r>
            <a:r>
              <a:rPr b="0" lang="en-US" sz="3200" strike="noStrike">
                <a:latin typeface="Arial"/>
                <a:ea typeface="Arial"/>
                <a:cs typeface="Arial"/>
                <a:sym typeface="Arial"/>
              </a:rPr>
              <a:t> to be </a:t>
            </a:r>
            <a:r>
              <a:rPr b="1" lang="en-US" sz="3200" strike="noStrike">
                <a:solidFill>
                  <a:schemeClr val="accent2"/>
                </a:solidFill>
              </a:rPr>
              <a:t>strictly better</a:t>
            </a:r>
            <a:r>
              <a:rPr b="0" lang="en-US" sz="3200" strike="noStrike">
                <a:latin typeface="Arial"/>
                <a:ea typeface="Arial"/>
                <a:cs typeface="Arial"/>
                <a:sym typeface="Arial"/>
              </a:rPr>
              <a:t> than </a:t>
            </a:r>
            <a:r>
              <a:rPr b="1" i="1" lang="en-US" sz="3200" strike="noStrike">
                <a:latin typeface="Arial"/>
                <a:ea typeface="Arial"/>
                <a:cs typeface="Arial"/>
                <a:sym typeface="Arial"/>
              </a:rPr>
              <a:t>y</a:t>
            </a:r>
            <a:endParaRPr b="0" sz="3200"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id="419" name="Google Shape;419;p56"/>
          <p:cNvPicPr preferRelativeResize="0"/>
          <p:nvPr/>
        </p:nvPicPr>
        <p:blipFill rotWithShape="1">
          <a:blip r:embed="rId3">
            <a:alphaModFix/>
          </a:blip>
          <a:srcRect b="0" l="0" r="0" t="0"/>
          <a:stretch/>
        </p:blipFill>
        <p:spPr>
          <a:xfrm>
            <a:off x="2665080" y="3930480"/>
            <a:ext cx="4814280" cy="3329280"/>
          </a:xfrm>
          <a:prstGeom prst="rect">
            <a:avLst/>
          </a:prstGeom>
          <a:noFill/>
          <a:ln>
            <a:noFill/>
          </a:ln>
        </p:spPr>
      </p:pic>
      <p:sp>
        <p:nvSpPr>
          <p:cNvPr id="420" name="Google Shape;420;p56"/>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Choice Functions as</a:t>
            </a:r>
            <a:br>
              <a:rPr lang="en-US" sz="1800"/>
            </a:br>
            <a:r>
              <a:rPr b="0" lang="en-US" sz="4400" strike="noStrike">
                <a:solidFill>
                  <a:srgbClr val="000099"/>
                </a:solidFill>
                <a:latin typeface="Arial"/>
                <a:ea typeface="Arial"/>
                <a:cs typeface="Arial"/>
                <a:sym typeface="Arial"/>
              </a:rPr>
              <a:t>Internal Equilibria</a:t>
            </a:r>
            <a:endParaRPr b="0" sz="4400" strike="noStrike">
              <a:solidFill>
                <a:srgbClr val="000099"/>
              </a:solidFill>
              <a:latin typeface="Arial"/>
              <a:ea typeface="Arial"/>
              <a:cs typeface="Arial"/>
              <a:sym typeface="Arial"/>
            </a:endParaRPr>
          </a:p>
        </p:txBody>
      </p:sp>
      <p:sp>
        <p:nvSpPr>
          <p:cNvPr id="421" name="Google Shape;421;p56"/>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1" lang="en-US" sz="3200" strike="noStrike">
                <a:latin typeface="Arial"/>
                <a:ea typeface="Arial"/>
                <a:cs typeface="Arial"/>
                <a:sym typeface="Arial"/>
              </a:rPr>
              <a:t>The Weak Axiom of Revealed Preference (WA):</a:t>
            </a:r>
            <a:endParaRPr b="0" sz="3200" strike="noStrike">
              <a:latin typeface="Arial"/>
              <a:ea typeface="Arial"/>
              <a:cs typeface="Arial"/>
              <a:sym typeface="Arial"/>
            </a:endParaRPr>
          </a:p>
          <a:p>
            <a:pPr indent="-324000" lvl="1" marL="864000" marR="0" rtl="0" algn="l">
              <a:spcBef>
                <a:spcPts val="1417"/>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We say that </a:t>
            </a:r>
            <a:r>
              <a:rPr b="1" i="1" lang="en-US" sz="2800" u="none" cap="none" strike="noStrike">
                <a:latin typeface="Arial"/>
                <a:ea typeface="Arial"/>
                <a:cs typeface="Arial"/>
                <a:sym typeface="Arial"/>
              </a:rPr>
              <a:t>C</a:t>
            </a:r>
            <a:r>
              <a:rPr b="0" i="0" lang="en-US" sz="2800" u="none" cap="none" strike="noStrike">
                <a:latin typeface="Arial"/>
                <a:ea typeface="Arial"/>
                <a:cs typeface="Arial"/>
                <a:sym typeface="Arial"/>
              </a:rPr>
              <a:t> satisfies </a:t>
            </a:r>
            <a:r>
              <a:rPr b="1" i="1" lang="en-US" sz="2800" u="none" cap="none" strike="noStrike">
                <a:latin typeface="Arial"/>
                <a:ea typeface="Arial"/>
                <a:cs typeface="Arial"/>
                <a:sym typeface="Arial"/>
              </a:rPr>
              <a:t>WA</a:t>
            </a:r>
            <a:r>
              <a:rPr b="0" i="0" lang="en-US" sz="2800" u="none" cap="none" strike="noStrike">
                <a:latin typeface="Arial"/>
                <a:ea typeface="Arial"/>
                <a:cs typeface="Arial"/>
                <a:sym typeface="Arial"/>
              </a:rPr>
              <a:t> if whenever                  </a:t>
            </a:r>
            <a:r>
              <a:rPr b="1" i="1" lang="en-US" sz="2800" u="none" cap="none" strike="noStrike">
                <a:latin typeface="Arial"/>
                <a:ea typeface="Arial"/>
                <a:cs typeface="Arial"/>
                <a:sym typeface="Arial"/>
              </a:rPr>
              <a:t>x, y ∈ A ∩ B, x ∈ C(A)</a:t>
            </a:r>
            <a:r>
              <a:rPr b="0" i="0" lang="en-US" sz="2800" u="none" cap="none" strike="noStrike">
                <a:latin typeface="Arial"/>
                <a:ea typeface="Arial"/>
                <a:cs typeface="Arial"/>
                <a:sym typeface="Arial"/>
              </a:rPr>
              <a:t>, and </a:t>
            </a:r>
            <a:r>
              <a:rPr b="1" i="1" lang="en-US" sz="2800" u="none" cap="none" strike="noStrike">
                <a:latin typeface="Arial"/>
                <a:ea typeface="Arial"/>
                <a:cs typeface="Arial"/>
                <a:sym typeface="Arial"/>
              </a:rPr>
              <a:t>y ∈ C(B)</a:t>
            </a:r>
            <a:r>
              <a:rPr b="0" i="0" lang="en-US" sz="2800" u="none" cap="none" strike="noStrike">
                <a:latin typeface="Arial"/>
                <a:ea typeface="Arial"/>
                <a:cs typeface="Arial"/>
                <a:sym typeface="Arial"/>
              </a:rPr>
              <a:t>, it is also true that </a:t>
            </a:r>
            <a:r>
              <a:rPr b="1" i="1" lang="en-US" sz="2800" u="none" cap="none" strike="noStrike">
                <a:latin typeface="Arial"/>
                <a:ea typeface="Arial"/>
                <a:cs typeface="Arial"/>
                <a:sym typeface="Arial"/>
              </a:rPr>
              <a:t>x ∈ C(B) </a:t>
            </a:r>
            <a:endParaRPr b="0" i="0" sz="2800" u="none" cap="none" strike="noStrike">
              <a:latin typeface="Arial"/>
              <a:ea typeface="Arial"/>
              <a:cs typeface="Arial"/>
              <a:sym typeface="Arial"/>
            </a:endParaRPr>
          </a:p>
        </p:txBody>
      </p:sp>
      <p:sp>
        <p:nvSpPr>
          <p:cNvPr id="422" name="Google Shape;422;p56"/>
          <p:cNvSpPr txBox="1"/>
          <p:nvPr/>
        </p:nvSpPr>
        <p:spPr>
          <a:xfrm>
            <a:off x="6503760" y="5888520"/>
            <a:ext cx="2240280" cy="880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2800" strike="noStrike">
                <a:solidFill>
                  <a:srgbClr val="FF3333"/>
                </a:solidFill>
                <a:latin typeface="Arial"/>
                <a:ea typeface="Arial"/>
                <a:cs typeface="Arial"/>
                <a:sym typeface="Arial"/>
              </a:rPr>
              <a:t>Violates WA!</a:t>
            </a:r>
            <a:endParaRPr b="0" sz="2800" strike="noStrike">
              <a:latin typeface="Arial"/>
              <a:ea typeface="Arial"/>
              <a:cs typeface="Arial"/>
              <a:sym typeface="Arial"/>
            </a:endParaRPr>
          </a:p>
        </p:txBody>
      </p:sp>
      <p:sp>
        <p:nvSpPr>
          <p:cNvPr id="423" name="Google Shape;423;p56"/>
          <p:cNvSpPr/>
          <p:nvPr/>
        </p:nvSpPr>
        <p:spPr>
          <a:xfrm>
            <a:off x="2337600" y="3817375"/>
            <a:ext cx="1136700" cy="632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2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2">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7"/>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Choice Functions as</a:t>
            </a:r>
            <a:br>
              <a:rPr lang="en-US" sz="1800"/>
            </a:br>
            <a:r>
              <a:rPr b="0" lang="en-US" sz="4400" strike="noStrike">
                <a:solidFill>
                  <a:srgbClr val="000099"/>
                </a:solidFill>
                <a:latin typeface="Arial"/>
                <a:ea typeface="Arial"/>
                <a:cs typeface="Arial"/>
                <a:sym typeface="Arial"/>
              </a:rPr>
              <a:t>Internal Equilibria</a:t>
            </a:r>
            <a:endParaRPr b="0" sz="4400" strike="noStrike">
              <a:solidFill>
                <a:srgbClr val="000099"/>
              </a:solidFill>
              <a:latin typeface="Arial"/>
              <a:ea typeface="Arial"/>
              <a:cs typeface="Arial"/>
              <a:sym typeface="Arial"/>
            </a:endParaRPr>
          </a:p>
        </p:txBody>
      </p:sp>
      <p:sp>
        <p:nvSpPr>
          <p:cNvPr id="429" name="Google Shape;429;p57"/>
          <p:cNvSpPr txBox="1"/>
          <p:nvPr/>
        </p:nvSpPr>
        <p:spPr>
          <a:xfrm>
            <a:off x="504000" y="1769040"/>
            <a:ext cx="9071640" cy="495756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The Weak Axiom trivially implies two properties:</a:t>
            </a:r>
            <a:endParaRPr b="0" sz="3200" strike="noStrike">
              <a:latin typeface="Arial"/>
              <a:ea typeface="Arial"/>
              <a:cs typeface="Arial"/>
              <a:sym typeface="Arial"/>
            </a:endParaRPr>
          </a:p>
          <a:p>
            <a:pPr indent="-324000" lvl="1" marL="864000" marR="0" rtl="0" algn="l">
              <a:spcBef>
                <a:spcPts val="1417"/>
              </a:spcBef>
              <a:spcAft>
                <a:spcPts val="0"/>
              </a:spcAft>
              <a:buClr>
                <a:srgbClr val="000000"/>
              </a:buClr>
              <a:buSzPts val="1260"/>
              <a:buFont typeface="Noto Sans Symbols"/>
              <a:buChar char="●"/>
            </a:pPr>
            <a:r>
              <a:rPr b="1" i="0" lang="en-US" sz="2800" u="none" cap="none" strike="noStrike">
                <a:latin typeface="Arial"/>
                <a:ea typeface="Arial"/>
                <a:cs typeface="Arial"/>
                <a:sym typeface="Arial"/>
              </a:rPr>
              <a:t>Condition α</a:t>
            </a:r>
            <a:r>
              <a:rPr b="0" i="0" lang="en-US" sz="2800" u="none" cap="none" strike="noStrike">
                <a:latin typeface="Arial"/>
                <a:ea typeface="Arial"/>
                <a:cs typeface="Arial"/>
                <a:sym typeface="Arial"/>
              </a:rPr>
              <a:t>: If </a:t>
            </a:r>
            <a:r>
              <a:rPr b="1" i="1" lang="en-US" sz="2800" u="none" cap="none" strike="noStrike">
                <a:latin typeface="Arial"/>
                <a:ea typeface="Arial"/>
                <a:cs typeface="Arial"/>
                <a:sym typeface="Arial"/>
              </a:rPr>
              <a:t>a ∈ A ⊂ B</a:t>
            </a:r>
            <a:r>
              <a:rPr b="0" i="0" lang="en-US" sz="2800" u="none" cap="none" strike="noStrike">
                <a:latin typeface="Arial"/>
                <a:ea typeface="Arial"/>
                <a:cs typeface="Arial"/>
                <a:sym typeface="Arial"/>
              </a:rPr>
              <a:t> and </a:t>
            </a:r>
            <a:r>
              <a:rPr b="1" i="1" lang="en-US" sz="2800" u="none" cap="none" strike="noStrike">
                <a:latin typeface="Arial"/>
                <a:ea typeface="Arial"/>
                <a:cs typeface="Arial"/>
                <a:sym typeface="Arial"/>
              </a:rPr>
              <a:t>a ∈ C(B)</a:t>
            </a:r>
            <a:r>
              <a:rPr b="0" i="0" lang="en-US" sz="2800" u="none" cap="none" strike="noStrike">
                <a:latin typeface="Arial"/>
                <a:ea typeface="Arial"/>
                <a:cs typeface="Arial"/>
                <a:sym typeface="Arial"/>
              </a:rPr>
              <a:t>, then           </a:t>
            </a:r>
            <a:endParaRPr b="0" i="0" sz="2800" u="none" cap="none" strike="noStrike">
              <a:latin typeface="Arial"/>
              <a:ea typeface="Arial"/>
              <a:cs typeface="Arial"/>
              <a:sym typeface="Arial"/>
            </a:endParaRPr>
          </a:p>
          <a:p>
            <a:pPr indent="0" lvl="0" marL="1371600" marR="0" rtl="0" algn="l">
              <a:spcBef>
                <a:spcPts val="1134"/>
              </a:spcBef>
              <a:spcAft>
                <a:spcPts val="0"/>
              </a:spcAft>
              <a:buNone/>
            </a:pPr>
            <a:r>
              <a:rPr b="1" i="1" lang="en-US" sz="2800" u="none" cap="none" strike="noStrike">
                <a:latin typeface="Arial"/>
                <a:ea typeface="Arial"/>
                <a:cs typeface="Arial"/>
                <a:sym typeface="Arial"/>
              </a:rPr>
              <a:t>a ∈ C(A)</a:t>
            </a:r>
            <a:endParaRPr b="0" i="0" sz="28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1260"/>
              <a:buFont typeface="Noto Sans Symbols"/>
              <a:buChar char="●"/>
            </a:pPr>
            <a:r>
              <a:rPr b="1" i="0" lang="en-US" sz="2800" u="none" cap="none" strike="noStrike">
                <a:latin typeface="Arial"/>
                <a:ea typeface="Arial"/>
                <a:cs typeface="Arial"/>
                <a:sym typeface="Arial"/>
              </a:rPr>
              <a:t>Condition β</a:t>
            </a:r>
            <a:r>
              <a:rPr b="0" i="0" lang="en-US" sz="2800" u="none" cap="none" strike="noStrike">
                <a:latin typeface="Arial"/>
                <a:ea typeface="Arial"/>
                <a:cs typeface="Arial"/>
                <a:sym typeface="Arial"/>
              </a:rPr>
              <a:t>: If </a:t>
            </a:r>
            <a:r>
              <a:rPr b="1" i="1" lang="en-US" sz="2800" u="none" cap="none" strike="noStrike">
                <a:latin typeface="Arial"/>
                <a:ea typeface="Arial"/>
                <a:cs typeface="Arial"/>
                <a:sym typeface="Arial"/>
              </a:rPr>
              <a:t>a, b ∈ A ⊂ B</a:t>
            </a:r>
            <a:r>
              <a:rPr b="0" i="1" lang="en-US" sz="2800" u="none" cap="none" strike="noStrike">
                <a:latin typeface="Arial"/>
                <a:ea typeface="Arial"/>
                <a:cs typeface="Arial"/>
                <a:sym typeface="Arial"/>
              </a:rPr>
              <a:t>,</a:t>
            </a:r>
            <a:r>
              <a:rPr b="1" i="1" lang="en-US" sz="2800" u="none" cap="none" strike="noStrike">
                <a:latin typeface="Arial"/>
                <a:ea typeface="Arial"/>
                <a:cs typeface="Arial"/>
                <a:sym typeface="Arial"/>
              </a:rPr>
              <a:t> a ∈ C(A)</a:t>
            </a:r>
            <a:r>
              <a:rPr b="0" i="0" lang="en-US" sz="2800" u="none" cap="none" strike="noStrike">
                <a:latin typeface="Arial"/>
                <a:ea typeface="Arial"/>
                <a:cs typeface="Arial"/>
                <a:sym typeface="Arial"/>
              </a:rPr>
              <a:t>, and              </a:t>
            </a:r>
            <a:r>
              <a:rPr b="1" i="1" lang="en-US" sz="2800" u="none" cap="none" strike="noStrike">
                <a:latin typeface="Arial"/>
                <a:ea typeface="Arial"/>
                <a:cs typeface="Arial"/>
                <a:sym typeface="Arial"/>
              </a:rPr>
              <a:t>b ∈ C(B)</a:t>
            </a:r>
            <a:r>
              <a:rPr b="0" i="0" lang="en-US" sz="2800" u="none" cap="none" strike="noStrike">
                <a:latin typeface="Arial"/>
                <a:ea typeface="Arial"/>
                <a:cs typeface="Arial"/>
                <a:sym typeface="Arial"/>
              </a:rPr>
              <a:t>, then </a:t>
            </a:r>
            <a:endParaRPr b="0" i="0" sz="2800" u="none" cap="none" strike="noStrike">
              <a:latin typeface="Arial"/>
              <a:ea typeface="Arial"/>
              <a:cs typeface="Arial"/>
              <a:sym typeface="Arial"/>
            </a:endParaRPr>
          </a:p>
          <a:p>
            <a:pPr indent="457200" lvl="0" marL="914400" marR="0" rtl="0" algn="l">
              <a:spcBef>
                <a:spcPts val="1134"/>
              </a:spcBef>
              <a:spcAft>
                <a:spcPts val="0"/>
              </a:spcAft>
              <a:buNone/>
            </a:pPr>
            <a:r>
              <a:rPr b="1" i="1" lang="en-US" sz="2800" u="none" cap="none" strike="noStrike">
                <a:latin typeface="Arial"/>
                <a:ea typeface="Arial"/>
                <a:cs typeface="Arial"/>
                <a:sym typeface="Arial"/>
              </a:rPr>
              <a:t>a ∈ C(B) </a:t>
            </a:r>
            <a:r>
              <a:rPr b="0" i="0" lang="en-US" sz="2800" u="none" cap="none" strike="noStrike">
                <a:latin typeface="Arial"/>
                <a:ea typeface="Arial"/>
                <a:cs typeface="Arial"/>
                <a:sym typeface="Arial"/>
              </a:rPr>
              <a:t>and </a:t>
            </a:r>
            <a:r>
              <a:rPr b="1" i="1" lang="en-US" sz="2800" u="none" cap="none" strike="noStrike">
                <a:latin typeface="Arial"/>
                <a:ea typeface="Arial"/>
                <a:cs typeface="Arial"/>
                <a:sym typeface="Arial"/>
              </a:rPr>
              <a:t>b ∈ C(A)</a:t>
            </a:r>
            <a:endParaRPr b="0" i="0" sz="2800" u="none" cap="none" strike="noStrike">
              <a:latin typeface="Arial"/>
              <a:ea typeface="Arial"/>
              <a:cs typeface="Arial"/>
              <a:sym typeface="Arial"/>
            </a:endParaRPr>
          </a:p>
          <a:p>
            <a:pPr indent="-324000" lvl="0" marL="432000" marR="0" rtl="0" algn="l">
              <a:spcBef>
                <a:spcPts val="1134"/>
              </a:spcBef>
              <a:spcAft>
                <a:spcPts val="0"/>
              </a:spcAft>
              <a:buClr>
                <a:srgbClr val="000000"/>
              </a:buClr>
              <a:buSzPts val="1440"/>
              <a:buFont typeface="Noto Sans Symbols"/>
              <a:buChar char="●"/>
            </a:pPr>
            <a:r>
              <a:rPr b="0" lang="en-US" sz="3200" strike="noStrike">
                <a:latin typeface="Arial"/>
                <a:ea typeface="Arial"/>
                <a:cs typeface="Arial"/>
                <a:sym typeface="Arial"/>
              </a:rPr>
              <a:t>Notice that if </a:t>
            </a:r>
            <a:r>
              <a:rPr b="1" i="1" lang="en-US" sz="3200" strike="noStrike">
                <a:latin typeface="Arial"/>
                <a:ea typeface="Arial"/>
                <a:cs typeface="Arial"/>
                <a:sym typeface="Arial"/>
              </a:rPr>
              <a:t>C(A)</a:t>
            </a:r>
            <a:r>
              <a:rPr b="0" lang="en-US" sz="3200" strike="noStrike">
                <a:latin typeface="Arial"/>
                <a:ea typeface="Arial"/>
                <a:cs typeface="Arial"/>
                <a:sym typeface="Arial"/>
              </a:rPr>
              <a:t> contains all elements that are </a:t>
            </a:r>
            <a:r>
              <a:rPr b="0" lang="en-US" sz="3200" u="sng" strike="noStrike">
                <a:latin typeface="Arial"/>
                <a:ea typeface="Arial"/>
                <a:cs typeface="Arial"/>
                <a:sym typeface="Arial"/>
              </a:rPr>
              <a:t>maximal</a:t>
            </a:r>
            <a:r>
              <a:rPr b="0" lang="en-US" sz="3200" strike="noStrike">
                <a:latin typeface="Arial"/>
                <a:ea typeface="Arial"/>
                <a:cs typeface="Arial"/>
                <a:sym typeface="Arial"/>
              </a:rPr>
              <a:t> according to some preference relation, then </a:t>
            </a:r>
            <a:r>
              <a:rPr b="1" i="1" lang="en-US" sz="3200" strike="noStrike">
                <a:latin typeface="Arial"/>
                <a:ea typeface="Arial"/>
                <a:cs typeface="Arial"/>
                <a:sym typeface="Arial"/>
              </a:rPr>
              <a:t>C</a:t>
            </a:r>
            <a:r>
              <a:rPr b="0" lang="en-US" sz="3200" strike="noStrike">
                <a:latin typeface="Arial"/>
                <a:ea typeface="Arial"/>
                <a:cs typeface="Arial"/>
                <a:sym typeface="Arial"/>
              </a:rPr>
              <a:t> satisfies </a:t>
            </a:r>
            <a:r>
              <a:rPr b="1" lang="en-US" sz="3200" strike="noStrike">
                <a:latin typeface="Arial"/>
                <a:ea typeface="Arial"/>
                <a:cs typeface="Arial"/>
                <a:sym typeface="Arial"/>
              </a:rPr>
              <a:t>WA</a:t>
            </a:r>
            <a:endParaRPr b="0" sz="3200"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8"/>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The Satisfying Procedure</a:t>
            </a:r>
            <a:endParaRPr b="0" sz="4400" strike="noStrike">
              <a:solidFill>
                <a:srgbClr val="000099"/>
              </a:solidFill>
              <a:latin typeface="Arial"/>
              <a:ea typeface="Arial"/>
              <a:cs typeface="Arial"/>
              <a:sym typeface="Arial"/>
            </a:endParaRPr>
          </a:p>
        </p:txBody>
      </p:sp>
      <p:sp>
        <p:nvSpPr>
          <p:cNvPr id="435" name="Google Shape;435;p58"/>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How do you proceed when you have to buy a laptop?</a:t>
            </a:r>
            <a:endParaRPr b="0" sz="3200" strike="noStrike">
              <a:latin typeface="Arial"/>
              <a:ea typeface="Arial"/>
              <a:cs typeface="Arial"/>
              <a:sym typeface="Arial"/>
            </a:endParaRPr>
          </a:p>
          <a:p>
            <a:pPr indent="-232559" lvl="1" marL="864000" marR="0" rtl="0" algn="l">
              <a:spcBef>
                <a:spcPts val="1417"/>
              </a:spcBef>
              <a:spcAft>
                <a:spcPts val="0"/>
              </a:spcAft>
              <a:buClr>
                <a:srgbClr val="000000"/>
              </a:buClr>
              <a:buSzPts val="1440"/>
              <a:buFont typeface="Noto Sans Symbols"/>
              <a:buNone/>
            </a:pPr>
            <a:r>
              <a:t/>
            </a:r>
            <a:endParaRPr b="0" i="0" sz="3200" u="none" cap="none" strike="noStrike">
              <a:latin typeface="Arial"/>
              <a:ea typeface="Arial"/>
              <a:cs typeface="Arial"/>
              <a:sym typeface="Arial"/>
            </a:endParaRPr>
          </a:p>
        </p:txBody>
      </p:sp>
      <p:pic>
        <p:nvPicPr>
          <p:cNvPr id="436" name="Google Shape;436;p58"/>
          <p:cNvPicPr preferRelativeResize="0"/>
          <p:nvPr/>
        </p:nvPicPr>
        <p:blipFill rotWithShape="1">
          <a:blip r:embed="rId3">
            <a:alphaModFix/>
          </a:blip>
          <a:srcRect b="0" l="0" r="0" t="0"/>
          <a:stretch/>
        </p:blipFill>
        <p:spPr>
          <a:xfrm>
            <a:off x="3532320" y="3783240"/>
            <a:ext cx="2961720" cy="251388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9"/>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The Satisfying Procedure</a:t>
            </a:r>
            <a:endParaRPr b="0" sz="4400" strike="noStrike">
              <a:solidFill>
                <a:srgbClr val="000099"/>
              </a:solidFill>
              <a:latin typeface="Arial"/>
              <a:ea typeface="Arial"/>
              <a:cs typeface="Arial"/>
              <a:sym typeface="Arial"/>
            </a:endParaRPr>
          </a:p>
        </p:txBody>
      </p:sp>
      <p:sp>
        <p:nvSpPr>
          <p:cNvPr id="442" name="Google Shape;442;p59"/>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You need to buy a laptop which has</a:t>
            </a:r>
            <a:endParaRPr b="0" sz="3200" strike="noStrike">
              <a:latin typeface="Arial"/>
              <a:ea typeface="Arial"/>
              <a:cs typeface="Arial"/>
              <a:sym typeface="Arial"/>
            </a:endParaRPr>
          </a:p>
          <a:p>
            <a:pPr indent="-324000" lvl="1" marL="864000" marR="0" rtl="0" algn="l">
              <a:spcBef>
                <a:spcPts val="1417"/>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at least </a:t>
            </a:r>
            <a:r>
              <a:rPr lang="en-US" sz="2800"/>
              <a:t>256</a:t>
            </a:r>
            <a:r>
              <a:rPr b="0" i="0" lang="en-US" sz="2800" u="none" cap="none" strike="noStrike">
                <a:latin typeface="Arial"/>
                <a:ea typeface="Arial"/>
                <a:cs typeface="Arial"/>
                <a:sym typeface="Arial"/>
              </a:rPr>
              <a:t> </a:t>
            </a:r>
            <a:r>
              <a:rPr lang="en-US" sz="2800"/>
              <a:t>G</a:t>
            </a:r>
            <a:r>
              <a:rPr b="0" i="0" lang="en-US" sz="2800" u="none" cap="none" strike="noStrike">
                <a:latin typeface="Arial"/>
                <a:ea typeface="Arial"/>
                <a:cs typeface="Arial"/>
                <a:sym typeface="Arial"/>
              </a:rPr>
              <a:t>b of </a:t>
            </a:r>
            <a:r>
              <a:rPr lang="en-US" sz="2800"/>
              <a:t>SSD</a:t>
            </a:r>
            <a:r>
              <a:rPr b="0" i="0" lang="en-US" sz="2800" u="none" cap="none" strike="noStrike">
                <a:latin typeface="Arial"/>
                <a:ea typeface="Arial"/>
                <a:cs typeface="Arial"/>
                <a:sym typeface="Arial"/>
              </a:rPr>
              <a:t>,</a:t>
            </a:r>
            <a:endParaRPr b="0" i="0" sz="28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at least 8 Gb of RAM,</a:t>
            </a:r>
            <a:endParaRPr b="0" i="0" sz="28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dedicated graphics processor,</a:t>
            </a:r>
            <a:endParaRPr b="0" i="0" sz="28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and weights at most 2.</a:t>
            </a:r>
            <a:r>
              <a:rPr lang="en-US" sz="2800"/>
              <a:t>0</a:t>
            </a:r>
            <a:r>
              <a:rPr b="0" i="0" lang="en-US" sz="2800" u="none" cap="none" strike="noStrike">
                <a:latin typeface="Arial"/>
                <a:ea typeface="Arial"/>
                <a:cs typeface="Arial"/>
                <a:sym typeface="Arial"/>
              </a:rPr>
              <a:t> Kg</a:t>
            </a:r>
            <a:endParaRPr b="0" i="0" sz="2800" u="none" cap="none" strike="noStrike">
              <a:latin typeface="Arial"/>
              <a:ea typeface="Arial"/>
              <a:cs typeface="Arial"/>
              <a:sym typeface="Arial"/>
            </a:endParaRPr>
          </a:p>
          <a:p>
            <a:pPr indent="-243990" lvl="1" marL="864000" marR="0" rtl="0" algn="l">
              <a:spcBef>
                <a:spcPts val="1134"/>
              </a:spcBef>
              <a:spcAft>
                <a:spcPts val="0"/>
              </a:spcAft>
              <a:buClr>
                <a:srgbClr val="000000"/>
              </a:buClr>
              <a:buSzPts val="1260"/>
              <a:buFont typeface="Noto Sans Symbols"/>
              <a:buNone/>
            </a:pPr>
            <a:r>
              <a:t/>
            </a:r>
            <a:endParaRPr b="0" i="0" sz="2800" u="none" cap="none" strike="noStrike">
              <a:latin typeface="Arial"/>
              <a:ea typeface="Arial"/>
              <a:cs typeface="Arial"/>
              <a:sym typeface="Arial"/>
            </a:endParaRPr>
          </a:p>
          <a:p>
            <a:pPr indent="-324000" lvl="0" marL="432000" marR="0" rtl="0" algn="l">
              <a:spcBef>
                <a:spcPts val="1134"/>
              </a:spcBef>
              <a:spcAft>
                <a:spcPts val="0"/>
              </a:spcAft>
              <a:buClr>
                <a:srgbClr val="000000"/>
              </a:buClr>
              <a:buSzPts val="1440"/>
              <a:buFont typeface="Noto Sans Symbols"/>
              <a:buChar char="●"/>
            </a:pPr>
            <a:r>
              <a:rPr b="0" lang="en-US" sz="3200" strike="noStrike">
                <a:latin typeface="Arial"/>
                <a:ea typeface="Arial"/>
                <a:cs typeface="Arial"/>
                <a:sym typeface="Arial"/>
              </a:rPr>
              <a:t>How do you proceed in this case?</a:t>
            </a:r>
            <a:endParaRPr b="0" sz="3200" strike="noStrike">
              <a:latin typeface="Arial"/>
              <a:ea typeface="Arial"/>
              <a:cs typeface="Arial"/>
              <a:sym typeface="Arial"/>
            </a:endParaRPr>
          </a:p>
          <a:p>
            <a:pPr indent="-232559" lvl="1" marL="864000" marR="0" rtl="0" algn="l">
              <a:spcBef>
                <a:spcPts val="1417"/>
              </a:spcBef>
              <a:spcAft>
                <a:spcPts val="0"/>
              </a:spcAft>
              <a:buClr>
                <a:srgbClr val="000000"/>
              </a:buClr>
              <a:buSzPts val="1440"/>
              <a:buFont typeface="Noto Sans Symbols"/>
              <a:buNone/>
            </a:pPr>
            <a:r>
              <a:t/>
            </a:r>
            <a:endParaRPr b="0" i="0" sz="3200" u="none" cap="none" strike="noStrike">
              <a:latin typeface="Arial"/>
              <a:ea typeface="Arial"/>
              <a:cs typeface="Arial"/>
              <a:sym typeface="Arial"/>
            </a:endParaRPr>
          </a:p>
        </p:txBody>
      </p:sp>
      <p:pic>
        <p:nvPicPr>
          <p:cNvPr id="443" name="Google Shape;443;p59"/>
          <p:cNvPicPr preferRelativeResize="0"/>
          <p:nvPr/>
        </p:nvPicPr>
        <p:blipFill rotWithShape="1">
          <a:blip r:embed="rId3">
            <a:alphaModFix/>
          </a:blip>
          <a:srcRect b="0" l="0" r="0" t="0"/>
          <a:stretch/>
        </p:blipFill>
        <p:spPr>
          <a:xfrm>
            <a:off x="6610680" y="2388960"/>
            <a:ext cx="2961720" cy="251388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2">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0"/>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The Satisfying Procedure</a:t>
            </a:r>
            <a:endParaRPr b="0" sz="4400" strike="noStrike">
              <a:solidFill>
                <a:srgbClr val="000099"/>
              </a:solidFill>
              <a:latin typeface="Arial"/>
              <a:ea typeface="Arial"/>
              <a:cs typeface="Arial"/>
              <a:sym typeface="Arial"/>
            </a:endParaRPr>
          </a:p>
        </p:txBody>
      </p:sp>
      <p:sp>
        <p:nvSpPr>
          <p:cNvPr id="449" name="Google Shape;449;p60"/>
          <p:cNvSpPr txBox="1"/>
          <p:nvPr/>
        </p:nvSpPr>
        <p:spPr>
          <a:xfrm>
            <a:off x="504000" y="1769040"/>
            <a:ext cx="9071640" cy="554076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Consider the following “decision scheme”</a:t>
            </a:r>
            <a:endParaRPr b="0" sz="3200" strike="noStrike">
              <a:latin typeface="Arial"/>
              <a:ea typeface="Arial"/>
              <a:cs typeface="Arial"/>
              <a:sym typeface="Arial"/>
            </a:endParaRPr>
          </a:p>
          <a:p>
            <a:pPr indent="-324000" lvl="1" marL="864000" marR="0" rtl="0" algn="l">
              <a:spcBef>
                <a:spcPts val="1417"/>
              </a:spcBef>
              <a:spcAft>
                <a:spcPts val="0"/>
              </a:spcAft>
              <a:buClr>
                <a:srgbClr val="000000"/>
              </a:buClr>
              <a:buSzPts val="1170"/>
              <a:buFont typeface="Noto Sans Symbols"/>
              <a:buChar char="●"/>
            </a:pPr>
            <a:r>
              <a:rPr b="0" i="0" lang="en-US" sz="2600" u="none" cap="none" strike="noStrike">
                <a:latin typeface="Arial"/>
                <a:ea typeface="Arial"/>
                <a:cs typeface="Arial"/>
                <a:sym typeface="Arial"/>
              </a:rPr>
              <a:t>Let</a:t>
            </a:r>
            <a:r>
              <a:rPr b="1" i="1" lang="en-US" sz="2600" u="none" cap="none" strike="noStrike">
                <a:latin typeface="Arial"/>
                <a:ea typeface="Arial"/>
                <a:cs typeface="Arial"/>
                <a:sym typeface="Arial"/>
              </a:rPr>
              <a:t> v : X → ℝ</a:t>
            </a:r>
            <a:r>
              <a:rPr b="0" i="0" lang="en-US" sz="2600" u="none" cap="none" strike="noStrike">
                <a:latin typeface="Arial"/>
                <a:ea typeface="Arial"/>
                <a:cs typeface="Arial"/>
                <a:sym typeface="Arial"/>
              </a:rPr>
              <a:t> be a valuation of the elements in </a:t>
            </a:r>
            <a:r>
              <a:rPr b="1" i="1" lang="en-US" sz="2600" u="none" cap="none" strike="noStrike">
                <a:latin typeface="Arial"/>
                <a:ea typeface="Arial"/>
                <a:cs typeface="Arial"/>
                <a:sym typeface="Arial"/>
              </a:rPr>
              <a:t>X</a:t>
            </a:r>
            <a:endParaRPr b="0" i="0" sz="26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1170"/>
              <a:buFont typeface="Noto Sans Symbols"/>
              <a:buChar char="●"/>
            </a:pPr>
            <a:r>
              <a:rPr b="0" i="0" lang="en-US" sz="2600" u="none" cap="none" strike="noStrike">
                <a:latin typeface="Arial"/>
                <a:ea typeface="Arial"/>
                <a:cs typeface="Arial"/>
                <a:sym typeface="Arial"/>
              </a:rPr>
              <a:t>Let </a:t>
            </a:r>
            <a:r>
              <a:rPr b="1" i="1" lang="en-US" sz="2600" u="none" cap="none" strike="noStrike">
                <a:latin typeface="Arial"/>
                <a:ea typeface="Arial"/>
                <a:cs typeface="Arial"/>
                <a:sym typeface="Arial"/>
              </a:rPr>
              <a:t>v∗ ∈ ℝ</a:t>
            </a:r>
            <a:r>
              <a:rPr b="0" i="0" lang="en-US" sz="2600" u="none" cap="none" strike="noStrike">
                <a:latin typeface="Arial"/>
                <a:ea typeface="Arial"/>
                <a:cs typeface="Arial"/>
                <a:sym typeface="Arial"/>
              </a:rPr>
              <a:t> be a threshold of satisfaction</a:t>
            </a:r>
            <a:endParaRPr b="0" i="0" sz="26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1170"/>
              <a:buFont typeface="Noto Sans Symbols"/>
              <a:buChar char="●"/>
            </a:pPr>
            <a:r>
              <a:rPr b="0" i="0" lang="en-US" sz="2600" u="none" cap="none" strike="noStrike">
                <a:latin typeface="Arial"/>
                <a:ea typeface="Arial"/>
                <a:cs typeface="Arial"/>
                <a:sym typeface="Arial"/>
              </a:rPr>
              <a:t>Let </a:t>
            </a:r>
            <a:r>
              <a:rPr b="1" i="1" lang="en-US" sz="2600" u="none" cap="none" strike="noStrike">
                <a:latin typeface="Arial"/>
                <a:ea typeface="Arial"/>
                <a:cs typeface="Arial"/>
                <a:sym typeface="Arial"/>
              </a:rPr>
              <a:t>O</a:t>
            </a:r>
            <a:r>
              <a:rPr b="0" i="0" lang="en-US" sz="2600" u="none" cap="none" strike="noStrike">
                <a:latin typeface="Arial"/>
                <a:ea typeface="Arial"/>
                <a:cs typeface="Arial"/>
                <a:sym typeface="Arial"/>
              </a:rPr>
              <a:t> be an ordering of the alternatives in </a:t>
            </a:r>
            <a:r>
              <a:rPr b="1" i="1" lang="en-US" sz="2600" u="none" cap="none" strike="noStrike">
                <a:latin typeface="Arial"/>
                <a:ea typeface="Arial"/>
                <a:cs typeface="Arial"/>
                <a:sym typeface="Arial"/>
              </a:rPr>
              <a:t>X</a:t>
            </a:r>
            <a:endParaRPr b="0" i="0" sz="2600" u="none" cap="none" strike="noStrike">
              <a:latin typeface="Arial"/>
              <a:ea typeface="Arial"/>
              <a:cs typeface="Arial"/>
              <a:sym typeface="Arial"/>
            </a:endParaRPr>
          </a:p>
          <a:p>
            <a:pPr indent="-287999" lvl="2" marL="1296000" marR="0" rtl="0" algn="l">
              <a:spcBef>
                <a:spcPts val="1134"/>
              </a:spcBef>
              <a:spcAft>
                <a:spcPts val="0"/>
              </a:spcAft>
              <a:buClr>
                <a:srgbClr val="000000"/>
              </a:buClr>
              <a:buSzPts val="1650"/>
              <a:buFont typeface="Noto Sans Symbols"/>
              <a:buChar char="−"/>
            </a:pPr>
            <a:r>
              <a:rPr b="0" i="0" lang="en-US" sz="2200" u="none" cap="none" strike="noStrike">
                <a:latin typeface="Arial"/>
                <a:ea typeface="Arial"/>
                <a:cs typeface="Arial"/>
                <a:sym typeface="Arial"/>
              </a:rPr>
              <a:t>e.g. price</a:t>
            </a:r>
            <a:endParaRPr b="0" i="0" sz="2200" u="none" cap="none" strike="noStrike">
              <a:latin typeface="Arial"/>
              <a:ea typeface="Arial"/>
              <a:cs typeface="Arial"/>
              <a:sym typeface="Arial"/>
            </a:endParaRPr>
          </a:p>
          <a:p>
            <a:pPr indent="-324000" lvl="1" marL="864000" marR="0" rtl="0" algn="l">
              <a:spcBef>
                <a:spcPts val="850"/>
              </a:spcBef>
              <a:spcAft>
                <a:spcPts val="0"/>
              </a:spcAft>
              <a:buClr>
                <a:srgbClr val="000000"/>
              </a:buClr>
              <a:buSzPts val="1170"/>
              <a:buFont typeface="Noto Sans Symbols"/>
              <a:buChar char="●"/>
            </a:pPr>
            <a:r>
              <a:rPr b="0" i="0" lang="en-US" sz="2600" u="none" cap="none" strike="noStrike">
                <a:latin typeface="Arial"/>
                <a:ea typeface="Arial"/>
                <a:cs typeface="Arial"/>
                <a:sym typeface="Arial"/>
              </a:rPr>
              <a:t>Given a set </a:t>
            </a:r>
            <a:r>
              <a:rPr b="1" i="1" lang="en-US" sz="2600" u="none" cap="none" strike="noStrike">
                <a:latin typeface="Arial"/>
                <a:ea typeface="Arial"/>
                <a:cs typeface="Arial"/>
                <a:sym typeface="Arial"/>
              </a:rPr>
              <a:t>A</a:t>
            </a:r>
            <a:r>
              <a:rPr b="0" i="0" lang="en-US" sz="2600" u="none" cap="none" strike="noStrike">
                <a:latin typeface="Arial"/>
                <a:ea typeface="Arial"/>
                <a:cs typeface="Arial"/>
                <a:sym typeface="Arial"/>
              </a:rPr>
              <a:t>, the decision maker arranges the elements of this set in a list </a:t>
            </a:r>
            <a:r>
              <a:rPr b="1" i="1" lang="en-US" sz="2600" u="none" cap="none" strike="noStrike">
                <a:latin typeface="Arial"/>
                <a:ea typeface="Arial"/>
                <a:cs typeface="Arial"/>
                <a:sym typeface="Arial"/>
              </a:rPr>
              <a:t>L(A,O)</a:t>
            </a:r>
            <a:r>
              <a:rPr b="0" i="0" lang="en-US" sz="2600" u="none" cap="none" strike="noStrike">
                <a:latin typeface="Arial"/>
                <a:ea typeface="Arial"/>
                <a:cs typeface="Arial"/>
                <a:sym typeface="Arial"/>
              </a:rPr>
              <a:t> according to the ordering </a:t>
            </a:r>
            <a:r>
              <a:rPr b="1" i="1" lang="en-US" sz="2600" u="none" cap="none" strike="noStrike">
                <a:latin typeface="Arial"/>
                <a:ea typeface="Arial"/>
                <a:cs typeface="Arial"/>
                <a:sym typeface="Arial"/>
              </a:rPr>
              <a:t>O</a:t>
            </a:r>
            <a:endParaRPr b="0" i="0" sz="26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1170"/>
              <a:buFont typeface="Noto Sans Symbols"/>
              <a:buChar char="●"/>
            </a:pPr>
            <a:r>
              <a:rPr b="0" i="0" lang="en-US" sz="2600" u="none" cap="none" strike="noStrike">
                <a:latin typeface="Arial"/>
                <a:ea typeface="Arial"/>
                <a:cs typeface="Arial"/>
                <a:sym typeface="Arial"/>
              </a:rPr>
              <a:t>He then chooses the first element in </a:t>
            </a:r>
            <a:r>
              <a:rPr b="1" i="1" lang="en-US" sz="2600" u="none" cap="none" strike="noStrike">
                <a:latin typeface="Arial"/>
                <a:ea typeface="Arial"/>
                <a:cs typeface="Arial"/>
                <a:sym typeface="Arial"/>
              </a:rPr>
              <a:t>L(A,O)</a:t>
            </a:r>
            <a:r>
              <a:rPr b="0" i="0" lang="en-US" sz="2600" u="none" cap="none" strike="noStrike">
                <a:latin typeface="Arial"/>
                <a:ea typeface="Arial"/>
                <a:cs typeface="Arial"/>
                <a:sym typeface="Arial"/>
              </a:rPr>
              <a:t> that has a </a:t>
            </a:r>
            <a:r>
              <a:rPr b="1" i="1" lang="en-US" sz="2600" u="none" cap="none" strike="noStrike">
                <a:latin typeface="Arial"/>
                <a:ea typeface="Arial"/>
                <a:cs typeface="Arial"/>
                <a:sym typeface="Arial"/>
              </a:rPr>
              <a:t>v-value</a:t>
            </a:r>
            <a:r>
              <a:rPr b="0" i="0" lang="en-US" sz="2600" u="none" cap="none" strike="noStrike">
                <a:latin typeface="Arial"/>
                <a:ea typeface="Arial"/>
                <a:cs typeface="Arial"/>
                <a:sym typeface="Arial"/>
              </a:rPr>
              <a:t> at least as large as </a:t>
            </a:r>
            <a:r>
              <a:rPr b="1" i="1" lang="en-US" sz="2600" u="none" cap="none" strike="noStrike">
                <a:latin typeface="Arial"/>
                <a:ea typeface="Arial"/>
                <a:cs typeface="Arial"/>
                <a:sym typeface="Arial"/>
              </a:rPr>
              <a:t>v∗</a:t>
            </a:r>
            <a:endParaRPr b="0" i="0" sz="26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1170"/>
              <a:buFont typeface="Noto Sans Symbols"/>
              <a:buChar char="●"/>
            </a:pPr>
            <a:r>
              <a:rPr b="0" i="0" lang="en-US" sz="2600" u="none" cap="none" strike="noStrike">
                <a:latin typeface="Arial"/>
                <a:ea typeface="Arial"/>
                <a:cs typeface="Arial"/>
                <a:sym typeface="Arial"/>
              </a:rPr>
              <a:t>If there is no such element in </a:t>
            </a:r>
            <a:r>
              <a:rPr b="1" i="1" lang="en-US" sz="2600" u="none" cap="none" strike="noStrike">
                <a:latin typeface="Arial"/>
                <a:ea typeface="Arial"/>
                <a:cs typeface="Arial"/>
                <a:sym typeface="Arial"/>
              </a:rPr>
              <a:t>A</a:t>
            </a:r>
            <a:r>
              <a:rPr b="0" i="0" lang="en-US" sz="2600" u="none" cap="none" strike="noStrike">
                <a:latin typeface="Arial"/>
                <a:ea typeface="Arial"/>
                <a:cs typeface="Arial"/>
                <a:sym typeface="Arial"/>
              </a:rPr>
              <a:t>, the decision maker chooses the last element in</a:t>
            </a:r>
            <a:r>
              <a:rPr b="1" i="1" lang="en-US" sz="2600" u="none" cap="none" strike="noStrike">
                <a:latin typeface="Arial"/>
                <a:ea typeface="Arial"/>
                <a:cs typeface="Arial"/>
                <a:sym typeface="Arial"/>
              </a:rPr>
              <a:t> L(A,O)</a:t>
            </a:r>
            <a:endParaRPr b="0" i="0" sz="2600" u="none" cap="none"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9">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1"/>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The Satisfying Procedure</a:t>
            </a:r>
            <a:endParaRPr b="0" sz="4400" strike="noStrike">
              <a:solidFill>
                <a:srgbClr val="000099"/>
              </a:solidFill>
              <a:latin typeface="Arial"/>
              <a:ea typeface="Arial"/>
              <a:cs typeface="Arial"/>
              <a:sym typeface="Arial"/>
            </a:endParaRPr>
          </a:p>
        </p:txBody>
      </p:sp>
      <p:sp>
        <p:nvSpPr>
          <p:cNvPr id="455" name="Google Shape;455;p61"/>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Reminder:</a:t>
            </a:r>
            <a:endParaRPr b="0" sz="3200" strike="noStrike">
              <a:latin typeface="Arial"/>
              <a:ea typeface="Arial"/>
              <a:cs typeface="Arial"/>
              <a:sym typeface="Arial"/>
            </a:endParaRPr>
          </a:p>
          <a:p>
            <a:pPr indent="-324000" lvl="1" marL="864000" marR="0" rtl="0" algn="l">
              <a:spcBef>
                <a:spcPts val="1417"/>
              </a:spcBef>
              <a:spcAft>
                <a:spcPts val="0"/>
              </a:spcAft>
              <a:buClr>
                <a:srgbClr val="000000"/>
              </a:buClr>
              <a:buSzPts val="1260"/>
              <a:buFont typeface="Noto Sans Symbols"/>
              <a:buChar char="●"/>
            </a:pPr>
            <a:r>
              <a:rPr b="1" i="0" lang="en-US" sz="2800" u="none" cap="none" strike="noStrike">
                <a:latin typeface="Arial"/>
                <a:ea typeface="Arial"/>
                <a:cs typeface="Arial"/>
                <a:sym typeface="Arial"/>
              </a:rPr>
              <a:t>Condition α:</a:t>
            </a:r>
            <a:r>
              <a:rPr b="0" i="0" lang="en-US" sz="2800" u="none" cap="none" strike="noStrike">
                <a:latin typeface="Arial"/>
                <a:ea typeface="Arial"/>
                <a:cs typeface="Arial"/>
                <a:sym typeface="Arial"/>
              </a:rPr>
              <a:t> we say that </a:t>
            </a:r>
            <a:r>
              <a:rPr b="1" i="1" lang="en-US" sz="2800" u="none" cap="none" strike="noStrike">
                <a:latin typeface="Arial"/>
                <a:ea typeface="Arial"/>
                <a:cs typeface="Arial"/>
                <a:sym typeface="Arial"/>
              </a:rPr>
              <a:t>C</a:t>
            </a:r>
            <a:r>
              <a:rPr b="0" i="0" lang="en-US" sz="2800" u="none" cap="none" strike="noStrike">
                <a:latin typeface="Arial"/>
                <a:ea typeface="Arial"/>
                <a:cs typeface="Arial"/>
                <a:sym typeface="Arial"/>
              </a:rPr>
              <a:t> satisfies </a:t>
            </a:r>
            <a:r>
              <a:rPr b="1" i="1" lang="en-US" sz="2800" u="none" cap="none" strike="noStrike">
                <a:latin typeface="Arial"/>
                <a:ea typeface="Arial"/>
                <a:cs typeface="Arial"/>
                <a:sym typeface="Arial"/>
              </a:rPr>
              <a:t>condition α</a:t>
            </a:r>
            <a:r>
              <a:rPr b="0" i="0" lang="en-US" sz="2800" u="none" cap="none" strike="noStrike">
                <a:latin typeface="Arial"/>
                <a:ea typeface="Arial"/>
                <a:cs typeface="Arial"/>
                <a:sym typeface="Arial"/>
              </a:rPr>
              <a:t> if for any two problems </a:t>
            </a:r>
            <a:r>
              <a:rPr b="1" i="1" lang="en-US" sz="2800" u="none" cap="none" strike="noStrike">
                <a:latin typeface="Arial"/>
                <a:ea typeface="Arial"/>
                <a:cs typeface="Arial"/>
                <a:sym typeface="Arial"/>
              </a:rPr>
              <a:t>A,B ∈ D</a:t>
            </a:r>
            <a:r>
              <a:rPr b="0" i="0" lang="en-US" sz="2800" u="none" cap="none" strike="noStrike">
                <a:latin typeface="Arial"/>
                <a:ea typeface="Arial"/>
                <a:cs typeface="Arial"/>
                <a:sym typeface="Arial"/>
              </a:rPr>
              <a:t>, if </a:t>
            </a:r>
            <a:r>
              <a:rPr b="1" i="1" lang="en-US" sz="2800" u="none" cap="none" strike="noStrike">
                <a:latin typeface="Arial"/>
                <a:ea typeface="Arial"/>
                <a:cs typeface="Arial"/>
                <a:sym typeface="Arial"/>
              </a:rPr>
              <a:t>A ⊂ B</a:t>
            </a:r>
            <a:r>
              <a:rPr b="0" i="0" lang="en-US" sz="2800" u="none" cap="none" strike="noStrike">
                <a:latin typeface="Arial"/>
                <a:ea typeface="Arial"/>
                <a:cs typeface="Arial"/>
                <a:sym typeface="Arial"/>
              </a:rPr>
              <a:t> and</a:t>
            </a:r>
            <a:r>
              <a:rPr b="1" i="1" lang="en-US" sz="2800" u="none" cap="none" strike="noStrike">
                <a:latin typeface="Arial"/>
                <a:ea typeface="Arial"/>
                <a:cs typeface="Arial"/>
                <a:sym typeface="Arial"/>
              </a:rPr>
              <a:t>         C(B) ∈ A</a:t>
            </a:r>
            <a:r>
              <a:rPr b="0" i="0" lang="en-US" sz="2800" u="none" cap="none" strike="noStrike">
                <a:latin typeface="Arial"/>
                <a:ea typeface="Arial"/>
                <a:cs typeface="Arial"/>
                <a:sym typeface="Arial"/>
              </a:rPr>
              <a:t>, then</a:t>
            </a:r>
            <a:r>
              <a:rPr b="1" i="1" lang="en-US" sz="2800" u="none" cap="none" strike="noStrike">
                <a:latin typeface="Arial"/>
                <a:ea typeface="Arial"/>
                <a:cs typeface="Arial"/>
                <a:sym typeface="Arial"/>
              </a:rPr>
              <a:t> C(A) = C(B)</a:t>
            </a:r>
            <a:endParaRPr b="0" i="0" sz="2800" u="none" cap="none" strike="noStrike">
              <a:latin typeface="Arial"/>
              <a:ea typeface="Arial"/>
              <a:cs typeface="Arial"/>
              <a:sym typeface="Arial"/>
            </a:endParaRPr>
          </a:p>
          <a:p>
            <a:pPr indent="-324000" lvl="0" marL="432000" marR="0" rtl="0" algn="l">
              <a:spcBef>
                <a:spcPts val="1134"/>
              </a:spcBef>
              <a:spcAft>
                <a:spcPts val="0"/>
              </a:spcAft>
              <a:buClr>
                <a:srgbClr val="000000"/>
              </a:buClr>
              <a:buSzPts val="1440"/>
              <a:buFont typeface="Noto Sans Symbols"/>
              <a:buChar char="●"/>
            </a:pPr>
            <a:r>
              <a:rPr b="0" lang="en-US" sz="3200" strike="noStrike">
                <a:latin typeface="Arial"/>
                <a:ea typeface="Arial"/>
                <a:cs typeface="Arial"/>
                <a:sym typeface="Arial"/>
              </a:rPr>
              <a:t>Does the choice function induced by this procedure satisfy condition α?</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solidFill>
                  <a:srgbClr val="6666FF"/>
                </a:solidFill>
                <a:latin typeface="Arial"/>
                <a:ea typeface="Arial"/>
                <a:cs typeface="Arial"/>
                <a:sym typeface="Arial"/>
              </a:rPr>
              <a:t>YES!</a:t>
            </a:r>
            <a:endParaRPr b="0" sz="3200" strike="noStrike">
              <a:latin typeface="Arial"/>
              <a:ea typeface="Arial"/>
              <a:cs typeface="Arial"/>
              <a:sym typeface="Arial"/>
            </a:endParaRPr>
          </a:p>
          <a:p>
            <a:pPr indent="-232559" lvl="1" marL="864000" marR="0" rtl="0" algn="l">
              <a:spcBef>
                <a:spcPts val="1417"/>
              </a:spcBef>
              <a:spcAft>
                <a:spcPts val="0"/>
              </a:spcAft>
              <a:buClr>
                <a:srgbClr val="000000"/>
              </a:buClr>
              <a:buSzPts val="1440"/>
              <a:buFont typeface="Noto Sans Symbols"/>
              <a:buNone/>
            </a:pPr>
            <a:r>
              <a:t/>
            </a:r>
            <a:endParaRPr b="0" i="0" sz="3200" u="none" cap="none"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5">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62"/>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The Satisfying Procedure</a:t>
            </a:r>
            <a:endParaRPr b="0" sz="4400" strike="noStrike">
              <a:solidFill>
                <a:srgbClr val="000099"/>
              </a:solidFill>
              <a:latin typeface="Arial"/>
              <a:ea typeface="Arial"/>
              <a:cs typeface="Arial"/>
              <a:sym typeface="Arial"/>
            </a:endParaRPr>
          </a:p>
        </p:txBody>
      </p:sp>
      <p:sp>
        <p:nvSpPr>
          <p:cNvPr id="461" name="Google Shape;461;p62"/>
          <p:cNvSpPr txBox="1"/>
          <p:nvPr/>
        </p:nvSpPr>
        <p:spPr>
          <a:xfrm>
            <a:off x="504000" y="1769040"/>
            <a:ext cx="9071640" cy="55976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170"/>
              <a:buFont typeface="Noto Sans Symbols"/>
              <a:buChar char="●"/>
            </a:pPr>
            <a:r>
              <a:rPr b="0" lang="en-US" sz="2600" strike="noStrike">
                <a:latin typeface="Arial"/>
                <a:ea typeface="Arial"/>
                <a:cs typeface="Arial"/>
                <a:sym typeface="Arial"/>
              </a:rPr>
              <a:t>Assume that </a:t>
            </a:r>
            <a:r>
              <a:rPr b="1" i="1" lang="en-US" sz="2600" strike="noStrike">
                <a:latin typeface="Arial"/>
                <a:ea typeface="Arial"/>
                <a:cs typeface="Arial"/>
                <a:sym typeface="Arial"/>
              </a:rPr>
              <a:t>a</a:t>
            </a:r>
            <a:r>
              <a:rPr b="0" lang="en-US" sz="2600" strike="noStrike">
                <a:latin typeface="Arial"/>
                <a:ea typeface="Arial"/>
                <a:cs typeface="Arial"/>
                <a:sym typeface="Arial"/>
              </a:rPr>
              <a:t> is chosen from </a:t>
            </a:r>
            <a:r>
              <a:rPr b="1" i="1" lang="en-US" sz="2600" strike="noStrike">
                <a:latin typeface="Arial"/>
                <a:ea typeface="Arial"/>
                <a:cs typeface="Arial"/>
                <a:sym typeface="Arial"/>
              </a:rPr>
              <a:t>B</a:t>
            </a:r>
            <a:r>
              <a:rPr b="0" lang="en-US" sz="2600" strike="noStrike">
                <a:latin typeface="Arial"/>
                <a:ea typeface="Arial"/>
                <a:cs typeface="Arial"/>
                <a:sym typeface="Arial"/>
              </a:rPr>
              <a:t> and is also a member of  </a:t>
            </a:r>
            <a:r>
              <a:rPr b="1" i="1" lang="en-US" sz="2600" strike="noStrike">
                <a:latin typeface="Arial"/>
                <a:ea typeface="Arial"/>
                <a:cs typeface="Arial"/>
                <a:sym typeface="Arial"/>
              </a:rPr>
              <a:t>A ⊂ B</a:t>
            </a:r>
            <a:endParaRPr b="0" sz="2600" strike="noStrike">
              <a:latin typeface="Arial"/>
              <a:ea typeface="Arial"/>
              <a:cs typeface="Arial"/>
              <a:sym typeface="Arial"/>
            </a:endParaRPr>
          </a:p>
          <a:p>
            <a:pPr indent="-324000" lvl="0" marL="432000" marR="0" rtl="0" algn="l">
              <a:spcBef>
                <a:spcPts val="1417"/>
              </a:spcBef>
              <a:spcAft>
                <a:spcPts val="0"/>
              </a:spcAft>
              <a:buClr>
                <a:srgbClr val="000000"/>
              </a:buClr>
              <a:buSzPts val="1170"/>
              <a:buFont typeface="Noto Sans Symbols"/>
              <a:buChar char="●"/>
            </a:pPr>
            <a:r>
              <a:rPr b="0" lang="en-US" sz="2600" strike="noStrike">
                <a:latin typeface="Arial"/>
                <a:ea typeface="Arial"/>
                <a:cs typeface="Arial"/>
                <a:sym typeface="Arial"/>
              </a:rPr>
              <a:t>The list </a:t>
            </a:r>
            <a:r>
              <a:rPr b="1" i="1" lang="en-US" sz="2600" strike="noStrike">
                <a:latin typeface="Arial"/>
                <a:ea typeface="Arial"/>
                <a:cs typeface="Arial"/>
                <a:sym typeface="Arial"/>
              </a:rPr>
              <a:t>L(A,O)</a:t>
            </a:r>
            <a:r>
              <a:rPr b="0" lang="en-US" sz="2600" strike="noStrike">
                <a:latin typeface="Arial"/>
                <a:ea typeface="Arial"/>
                <a:cs typeface="Arial"/>
                <a:sym typeface="Arial"/>
              </a:rPr>
              <a:t> is obtained from </a:t>
            </a:r>
            <a:r>
              <a:rPr b="1" i="1" lang="en-US" sz="2600" strike="noStrike">
                <a:latin typeface="Arial"/>
                <a:ea typeface="Arial"/>
                <a:cs typeface="Arial"/>
                <a:sym typeface="Arial"/>
              </a:rPr>
              <a:t>L(B,O)</a:t>
            </a:r>
            <a:r>
              <a:rPr b="0" lang="en-US" sz="2600" strike="noStrike">
                <a:latin typeface="Arial"/>
                <a:ea typeface="Arial"/>
                <a:cs typeface="Arial"/>
                <a:sym typeface="Arial"/>
              </a:rPr>
              <a:t> by eliminating all elements in </a:t>
            </a:r>
            <a:r>
              <a:rPr b="1" i="1" lang="en-US" sz="2600" strike="noStrike">
                <a:latin typeface="Arial"/>
                <a:ea typeface="Arial"/>
                <a:cs typeface="Arial"/>
                <a:sym typeface="Arial"/>
              </a:rPr>
              <a:t>B − A</a:t>
            </a:r>
            <a:endParaRPr b="0" sz="2600" strike="noStrike">
              <a:latin typeface="Arial"/>
              <a:ea typeface="Arial"/>
              <a:cs typeface="Arial"/>
              <a:sym typeface="Arial"/>
            </a:endParaRPr>
          </a:p>
          <a:p>
            <a:pPr indent="-324000" lvl="0" marL="432000" marR="0" rtl="0" algn="l">
              <a:spcBef>
                <a:spcPts val="1417"/>
              </a:spcBef>
              <a:spcAft>
                <a:spcPts val="0"/>
              </a:spcAft>
              <a:buClr>
                <a:srgbClr val="000000"/>
              </a:buClr>
              <a:buSzPts val="1170"/>
              <a:buFont typeface="Noto Sans Symbols"/>
              <a:buChar char="●"/>
            </a:pPr>
            <a:r>
              <a:rPr b="0" lang="en-US" sz="2600" strike="noStrike">
                <a:latin typeface="Arial"/>
                <a:ea typeface="Arial"/>
                <a:cs typeface="Arial"/>
                <a:sym typeface="Arial"/>
              </a:rPr>
              <a:t>If </a:t>
            </a:r>
            <a:r>
              <a:rPr b="1" i="1" lang="en-US" sz="2600" strike="noStrike">
                <a:latin typeface="Arial"/>
                <a:ea typeface="Arial"/>
                <a:cs typeface="Arial"/>
                <a:sym typeface="Arial"/>
              </a:rPr>
              <a:t>v(a) ≥ v∗</a:t>
            </a:r>
            <a:r>
              <a:rPr b="0" lang="en-US" sz="2600" strike="noStrike">
                <a:latin typeface="Arial"/>
                <a:ea typeface="Arial"/>
                <a:cs typeface="Arial"/>
                <a:sym typeface="Arial"/>
              </a:rPr>
              <a:t>, then </a:t>
            </a:r>
            <a:r>
              <a:rPr b="1" i="1" lang="en-US" sz="2600" strike="noStrike">
                <a:latin typeface="Arial"/>
                <a:ea typeface="Arial"/>
                <a:cs typeface="Arial"/>
                <a:sym typeface="Arial"/>
              </a:rPr>
              <a:t>a</a:t>
            </a:r>
            <a:r>
              <a:rPr b="0" lang="en-US" sz="2600" strike="noStrike">
                <a:latin typeface="Arial"/>
                <a:ea typeface="Arial"/>
                <a:cs typeface="Arial"/>
                <a:sym typeface="Arial"/>
              </a:rPr>
              <a:t> is the first satisfactory element in </a:t>
            </a:r>
            <a:r>
              <a:rPr b="1" i="1" lang="en-US" sz="2600" strike="noStrike">
                <a:latin typeface="Arial"/>
                <a:ea typeface="Arial"/>
                <a:cs typeface="Arial"/>
                <a:sym typeface="Arial"/>
              </a:rPr>
              <a:t>L(B,O)</a:t>
            </a:r>
            <a:r>
              <a:rPr b="0" lang="en-US" sz="2600" strike="noStrike">
                <a:latin typeface="Arial"/>
                <a:ea typeface="Arial"/>
                <a:cs typeface="Arial"/>
                <a:sym typeface="Arial"/>
              </a:rPr>
              <a:t> and is also the first satisfactory element in </a:t>
            </a:r>
            <a:r>
              <a:rPr b="1" i="1" lang="en-US" sz="2600" strike="noStrike">
                <a:latin typeface="Arial"/>
                <a:ea typeface="Arial"/>
                <a:cs typeface="Arial"/>
                <a:sym typeface="Arial"/>
              </a:rPr>
              <a:t>L(A,O)</a:t>
            </a:r>
            <a:endParaRPr b="0" sz="2600" strike="noStrike">
              <a:latin typeface="Arial"/>
              <a:ea typeface="Arial"/>
              <a:cs typeface="Arial"/>
              <a:sym typeface="Arial"/>
            </a:endParaRPr>
          </a:p>
          <a:p>
            <a:pPr indent="-324000" lvl="0" marL="432000" marR="0" rtl="0" algn="l">
              <a:spcBef>
                <a:spcPts val="1417"/>
              </a:spcBef>
              <a:spcAft>
                <a:spcPts val="0"/>
              </a:spcAft>
              <a:buClr>
                <a:srgbClr val="000000"/>
              </a:buClr>
              <a:buSzPts val="1170"/>
              <a:buFont typeface="Noto Sans Symbols"/>
              <a:buChar char="●"/>
            </a:pPr>
            <a:r>
              <a:rPr b="0" lang="en-US" sz="2600" strike="noStrike">
                <a:latin typeface="Arial"/>
                <a:ea typeface="Arial"/>
                <a:cs typeface="Arial"/>
                <a:sym typeface="Arial"/>
              </a:rPr>
              <a:t>Thus, </a:t>
            </a:r>
            <a:r>
              <a:rPr b="1" i="1" lang="en-US" sz="2600" strike="noStrike">
                <a:latin typeface="Arial"/>
                <a:ea typeface="Arial"/>
                <a:cs typeface="Arial"/>
                <a:sym typeface="Arial"/>
              </a:rPr>
              <a:t>a</a:t>
            </a:r>
            <a:r>
              <a:rPr b="0" lang="en-US" sz="2600" strike="noStrike">
                <a:latin typeface="Arial"/>
                <a:ea typeface="Arial"/>
                <a:cs typeface="Arial"/>
                <a:sym typeface="Arial"/>
              </a:rPr>
              <a:t> is chosen from </a:t>
            </a:r>
            <a:r>
              <a:rPr b="1" i="1" lang="en-US" sz="2600" strike="noStrike">
                <a:latin typeface="Arial"/>
                <a:ea typeface="Arial"/>
                <a:cs typeface="Arial"/>
                <a:sym typeface="Arial"/>
              </a:rPr>
              <a:t>A</a:t>
            </a:r>
            <a:endParaRPr b="0" sz="2600" strike="noStrike">
              <a:latin typeface="Arial"/>
              <a:ea typeface="Arial"/>
              <a:cs typeface="Arial"/>
              <a:sym typeface="Arial"/>
            </a:endParaRPr>
          </a:p>
          <a:p>
            <a:pPr indent="-324000" lvl="0" marL="432000" marR="0" rtl="0" algn="l">
              <a:spcBef>
                <a:spcPts val="1417"/>
              </a:spcBef>
              <a:spcAft>
                <a:spcPts val="0"/>
              </a:spcAft>
              <a:buClr>
                <a:srgbClr val="000000"/>
              </a:buClr>
              <a:buSzPts val="1170"/>
              <a:buFont typeface="Noto Sans Symbols"/>
              <a:buChar char="●"/>
            </a:pPr>
            <a:r>
              <a:rPr b="0" lang="en-US" sz="2600" strike="noStrike">
                <a:latin typeface="Arial"/>
                <a:ea typeface="Arial"/>
                <a:cs typeface="Arial"/>
                <a:sym typeface="Arial"/>
              </a:rPr>
              <a:t>If all elements in </a:t>
            </a:r>
            <a:r>
              <a:rPr b="1" i="1" lang="en-US" sz="2600" strike="noStrike">
                <a:latin typeface="Arial"/>
                <a:ea typeface="Arial"/>
                <a:cs typeface="Arial"/>
                <a:sym typeface="Arial"/>
              </a:rPr>
              <a:t>B</a:t>
            </a:r>
            <a:r>
              <a:rPr b="0" lang="en-US" sz="2600" strike="noStrike">
                <a:latin typeface="Arial"/>
                <a:ea typeface="Arial"/>
                <a:cs typeface="Arial"/>
                <a:sym typeface="Arial"/>
              </a:rPr>
              <a:t> are unsatisfactory, then </a:t>
            </a:r>
            <a:r>
              <a:rPr b="1" i="1" lang="en-US" sz="2600" strike="noStrike">
                <a:latin typeface="Arial"/>
                <a:ea typeface="Arial"/>
                <a:cs typeface="Arial"/>
                <a:sym typeface="Arial"/>
              </a:rPr>
              <a:t>a</a:t>
            </a:r>
            <a:r>
              <a:rPr b="0" lang="en-US" sz="2600" strike="noStrike">
                <a:latin typeface="Arial"/>
                <a:ea typeface="Arial"/>
                <a:cs typeface="Arial"/>
                <a:sym typeface="Arial"/>
              </a:rPr>
              <a:t> must be the last element in </a:t>
            </a:r>
            <a:r>
              <a:rPr b="1" i="1" lang="en-US" sz="2600" strike="noStrike">
                <a:latin typeface="Arial"/>
                <a:ea typeface="Arial"/>
                <a:cs typeface="Arial"/>
                <a:sym typeface="Arial"/>
              </a:rPr>
              <a:t>L(B,O)</a:t>
            </a:r>
            <a:endParaRPr b="0" sz="2600" strike="noStrike">
              <a:latin typeface="Arial"/>
              <a:ea typeface="Arial"/>
              <a:cs typeface="Arial"/>
              <a:sym typeface="Arial"/>
            </a:endParaRPr>
          </a:p>
          <a:p>
            <a:pPr indent="-324000" lvl="0" marL="432000" marR="0" rtl="0" algn="l">
              <a:spcBef>
                <a:spcPts val="1417"/>
              </a:spcBef>
              <a:spcAft>
                <a:spcPts val="0"/>
              </a:spcAft>
              <a:buClr>
                <a:srgbClr val="000000"/>
              </a:buClr>
              <a:buSzPts val="1170"/>
              <a:buFont typeface="Noto Sans Symbols"/>
              <a:buChar char="●"/>
            </a:pPr>
            <a:r>
              <a:rPr b="0" lang="en-US" sz="2600" strike="noStrike">
                <a:latin typeface="Arial"/>
                <a:ea typeface="Arial"/>
                <a:cs typeface="Arial"/>
                <a:sym typeface="Arial"/>
              </a:rPr>
              <a:t>Since </a:t>
            </a:r>
            <a:r>
              <a:rPr b="1" i="1" lang="en-US" sz="2600" strike="noStrike">
                <a:latin typeface="Arial"/>
                <a:ea typeface="Arial"/>
                <a:cs typeface="Arial"/>
                <a:sym typeface="Arial"/>
              </a:rPr>
              <a:t>A</a:t>
            </a:r>
            <a:r>
              <a:rPr b="0" lang="en-US" sz="2600" strike="noStrike">
                <a:latin typeface="Arial"/>
                <a:ea typeface="Arial"/>
                <a:cs typeface="Arial"/>
                <a:sym typeface="Arial"/>
              </a:rPr>
              <a:t> is a subset of </a:t>
            </a:r>
            <a:r>
              <a:rPr b="1" i="1" lang="en-US" sz="2600" strike="noStrike">
                <a:latin typeface="Arial"/>
                <a:ea typeface="Arial"/>
                <a:cs typeface="Arial"/>
                <a:sym typeface="Arial"/>
              </a:rPr>
              <a:t>B</a:t>
            </a:r>
            <a:r>
              <a:rPr b="0" lang="en-US" sz="2600" strike="noStrike">
                <a:latin typeface="Arial"/>
                <a:ea typeface="Arial"/>
                <a:cs typeface="Arial"/>
                <a:sym typeface="Arial"/>
              </a:rPr>
              <a:t>, all elements in </a:t>
            </a:r>
            <a:r>
              <a:rPr b="1" i="1" lang="en-US" sz="2600" strike="noStrike">
                <a:latin typeface="Arial"/>
                <a:ea typeface="Arial"/>
                <a:cs typeface="Arial"/>
                <a:sym typeface="Arial"/>
              </a:rPr>
              <a:t>A</a:t>
            </a:r>
            <a:r>
              <a:rPr b="0" lang="en-US" sz="2600" strike="noStrike">
                <a:latin typeface="Arial"/>
                <a:ea typeface="Arial"/>
                <a:cs typeface="Arial"/>
                <a:sym typeface="Arial"/>
              </a:rPr>
              <a:t> are unsatisfactory and </a:t>
            </a:r>
            <a:r>
              <a:rPr b="1" i="1" lang="en-US" sz="2600" strike="noStrike">
                <a:latin typeface="Arial"/>
                <a:ea typeface="Arial"/>
                <a:cs typeface="Arial"/>
                <a:sym typeface="Arial"/>
              </a:rPr>
              <a:t>a</a:t>
            </a:r>
            <a:r>
              <a:rPr b="0" lang="en-US" sz="2600" strike="noStrike">
                <a:latin typeface="Arial"/>
                <a:ea typeface="Arial"/>
                <a:cs typeface="Arial"/>
                <a:sym typeface="Arial"/>
              </a:rPr>
              <a:t> is the last element in </a:t>
            </a:r>
            <a:r>
              <a:rPr b="1" i="1" lang="en-US" sz="2600" strike="noStrike">
                <a:latin typeface="Arial"/>
                <a:ea typeface="Arial"/>
                <a:cs typeface="Arial"/>
                <a:sym typeface="Arial"/>
              </a:rPr>
              <a:t>L(A,O)</a:t>
            </a:r>
            <a:endParaRPr b="0" sz="2600" strike="noStrike">
              <a:latin typeface="Arial"/>
              <a:ea typeface="Arial"/>
              <a:cs typeface="Arial"/>
              <a:sym typeface="Arial"/>
            </a:endParaRPr>
          </a:p>
          <a:p>
            <a:pPr indent="-324000" lvl="0" marL="432000" marR="0" rtl="0" algn="l">
              <a:spcBef>
                <a:spcPts val="1417"/>
              </a:spcBef>
              <a:spcAft>
                <a:spcPts val="0"/>
              </a:spcAft>
              <a:buClr>
                <a:srgbClr val="000000"/>
              </a:buClr>
              <a:buSzPts val="1170"/>
              <a:buFont typeface="Noto Sans Symbols"/>
              <a:buChar char="●"/>
            </a:pPr>
            <a:r>
              <a:rPr b="0" lang="en-US" sz="2600" strike="noStrike">
                <a:latin typeface="Arial"/>
                <a:ea typeface="Arial"/>
                <a:cs typeface="Arial"/>
                <a:sym typeface="Arial"/>
              </a:rPr>
              <a:t>Thus, </a:t>
            </a:r>
            <a:r>
              <a:rPr b="1" i="1" lang="en-US" sz="2600" strike="noStrike">
                <a:latin typeface="Arial"/>
                <a:ea typeface="Arial"/>
                <a:cs typeface="Arial"/>
                <a:sym typeface="Arial"/>
              </a:rPr>
              <a:t>a</a:t>
            </a:r>
            <a:r>
              <a:rPr b="0" lang="en-US" sz="2600" strike="noStrike">
                <a:latin typeface="Arial"/>
                <a:ea typeface="Arial"/>
                <a:cs typeface="Arial"/>
                <a:sym typeface="Arial"/>
              </a:rPr>
              <a:t> is chosen from </a:t>
            </a:r>
            <a:r>
              <a:rPr b="1" i="1" lang="en-US" sz="2600" strike="noStrike">
                <a:latin typeface="Arial"/>
                <a:ea typeface="Arial"/>
                <a:cs typeface="Arial"/>
                <a:sym typeface="Arial"/>
              </a:rPr>
              <a:t>A</a:t>
            </a:r>
            <a:endParaRPr b="0" sz="2600"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1">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4400" u="none" cap="none" strike="noStrike">
                <a:solidFill>
                  <a:srgbClr val="000099"/>
                </a:solidFill>
                <a:latin typeface="Arial"/>
                <a:ea typeface="Arial"/>
                <a:cs typeface="Arial"/>
                <a:sym typeface="Arial"/>
              </a:rPr>
              <a:t>Choice functions</a:t>
            </a:r>
            <a:endParaRPr b="0" i="0" sz="4400" u="none" cap="none" strike="noStrike">
              <a:solidFill>
                <a:srgbClr val="000099"/>
              </a:solidFill>
              <a:latin typeface="Arial"/>
              <a:ea typeface="Arial"/>
              <a:cs typeface="Arial"/>
              <a:sym typeface="Arial"/>
            </a:endParaRPr>
          </a:p>
        </p:txBody>
      </p:sp>
      <p:sp>
        <p:nvSpPr>
          <p:cNvPr id="96" name="Google Shape;96;p18"/>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i="0" lang="en-US" sz="3200" u="none" cap="none" strike="noStrike">
                <a:latin typeface="Arial"/>
                <a:ea typeface="Arial"/>
                <a:cs typeface="Arial"/>
                <a:sym typeface="Arial"/>
              </a:rPr>
              <a:t>A </a:t>
            </a:r>
            <a:r>
              <a:rPr b="0" i="0" lang="en-US" sz="3200" u="sng" cap="none" strike="noStrike">
                <a:latin typeface="Arial"/>
                <a:ea typeface="Arial"/>
                <a:cs typeface="Arial"/>
                <a:sym typeface="Arial"/>
              </a:rPr>
              <a:t>rational agent</a:t>
            </a:r>
            <a:r>
              <a:rPr b="0" i="0" lang="en-US" sz="3200" u="none" cap="none" strike="noStrike">
                <a:latin typeface="Arial"/>
                <a:ea typeface="Arial"/>
                <a:cs typeface="Arial"/>
                <a:sym typeface="Arial"/>
              </a:rPr>
              <a:t> considers only the set of alternatives available to him</a:t>
            </a:r>
            <a:endParaRPr b="0" i="0" sz="3200" u="none" cap="none" strike="noStrike">
              <a:latin typeface="Arial"/>
              <a:ea typeface="Arial"/>
              <a:cs typeface="Arial"/>
              <a:sym typeface="Arial"/>
            </a:endParaRPr>
          </a:p>
          <a:p>
            <a:pPr indent="-323999" lvl="1" marL="864000" marR="0" rtl="0" algn="l">
              <a:spcBef>
                <a:spcPts val="1417"/>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if the alternatives appear in a list, he ignores:</a:t>
            </a:r>
            <a:endParaRPr b="0" i="0" sz="2800" u="none" cap="none" strike="noStrike">
              <a:latin typeface="Arial"/>
              <a:ea typeface="Arial"/>
              <a:cs typeface="Arial"/>
              <a:sym typeface="Arial"/>
            </a:endParaRPr>
          </a:p>
          <a:p>
            <a:pPr indent="-308610" lvl="2" marL="1371600" marR="0" rtl="0" algn="l">
              <a:spcBef>
                <a:spcPts val="1417"/>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 the </a:t>
            </a:r>
            <a:r>
              <a:rPr b="1" i="0" lang="en-US" sz="2800" cap="none" strike="noStrike">
                <a:solidFill>
                  <a:schemeClr val="accent2"/>
                </a:solidFill>
              </a:rPr>
              <a:t>order</a:t>
            </a:r>
            <a:r>
              <a:rPr b="1" i="0" lang="en-US" sz="2800" u="none" cap="none" strike="noStrike">
                <a:solidFill>
                  <a:schemeClr val="accent2"/>
                </a:solidFill>
              </a:rPr>
              <a:t> </a:t>
            </a:r>
            <a:r>
              <a:rPr b="0" i="0" lang="en-US" sz="2800" u="none" cap="none" strike="noStrike">
                <a:latin typeface="Arial"/>
                <a:ea typeface="Arial"/>
                <a:cs typeface="Arial"/>
                <a:sym typeface="Arial"/>
              </a:rPr>
              <a:t>in which they are presented</a:t>
            </a:r>
            <a:endParaRPr b="0" i="0" sz="2800" u="none" cap="none" strike="noStrike">
              <a:latin typeface="Arial"/>
              <a:ea typeface="Arial"/>
              <a:cs typeface="Arial"/>
              <a:sym typeface="Arial"/>
            </a:endParaRPr>
          </a:p>
          <a:p>
            <a:pPr indent="-308610" lvl="2" marL="1371600" marR="0" rtl="0" algn="l">
              <a:spcBef>
                <a:spcPts val="1134"/>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the </a:t>
            </a:r>
            <a:r>
              <a:rPr b="1" i="0" lang="en-US" sz="2800" cap="none" strike="noStrike">
                <a:solidFill>
                  <a:schemeClr val="accent5"/>
                </a:solidFill>
              </a:rPr>
              <a:t>number of times</a:t>
            </a:r>
            <a:r>
              <a:rPr b="0" i="0" lang="en-US" sz="2800" cap="none" strike="noStrike">
                <a:latin typeface="Arial"/>
                <a:ea typeface="Arial"/>
                <a:cs typeface="Arial"/>
                <a:sym typeface="Arial"/>
              </a:rPr>
              <a:t> </a:t>
            </a:r>
            <a:r>
              <a:rPr b="0" i="0" lang="en-US" sz="2800" u="none" cap="none" strike="noStrike">
                <a:latin typeface="Arial"/>
                <a:ea typeface="Arial"/>
                <a:cs typeface="Arial"/>
                <a:sym typeface="Arial"/>
              </a:rPr>
              <a:t>an alternative appears in the list</a:t>
            </a:r>
            <a:endParaRPr b="0" i="0" sz="2800" u="none" cap="none" strike="noStrike">
              <a:latin typeface="Arial"/>
              <a:ea typeface="Arial"/>
              <a:cs typeface="Arial"/>
              <a:sym typeface="Arial"/>
            </a:endParaRPr>
          </a:p>
          <a:p>
            <a:pPr indent="-308610" lvl="2" marL="1371600" marR="0" rtl="0" algn="l">
              <a:spcBef>
                <a:spcPts val="1134"/>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an alternative with a </a:t>
            </a:r>
            <a:r>
              <a:rPr b="1" i="0" lang="en-US" sz="2800" cap="none" strike="noStrike">
                <a:solidFill>
                  <a:schemeClr val="accent6"/>
                </a:solidFill>
              </a:rPr>
              <a:t>default status</a:t>
            </a:r>
            <a:endParaRPr b="0" i="0" sz="2800" u="none" cap="none"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3"/>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The Satisfying Procedure</a:t>
            </a:r>
            <a:endParaRPr b="0" sz="4400" strike="noStrike">
              <a:solidFill>
                <a:srgbClr val="000099"/>
              </a:solidFill>
              <a:latin typeface="Arial"/>
              <a:ea typeface="Arial"/>
              <a:cs typeface="Arial"/>
              <a:sym typeface="Arial"/>
            </a:endParaRPr>
          </a:p>
        </p:txBody>
      </p:sp>
      <p:sp>
        <p:nvSpPr>
          <p:cNvPr id="467" name="Google Shape;467;p63"/>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Summary</a:t>
            </a:r>
            <a:endParaRPr b="0" sz="3200" strike="noStrike">
              <a:latin typeface="Arial"/>
              <a:ea typeface="Arial"/>
              <a:cs typeface="Arial"/>
              <a:sym typeface="Arial"/>
            </a:endParaRPr>
          </a:p>
          <a:p>
            <a:pPr indent="-324000" lvl="1" marL="864000" marR="0" rtl="0" algn="l">
              <a:spcBef>
                <a:spcPts val="1417"/>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The satisfying procedure, proposed by Herbert Simon, though it is stated in a way that </a:t>
            </a:r>
            <a:r>
              <a:rPr b="0" i="0" lang="en-US" sz="2800" u="sng" cap="none" strike="noStrike">
                <a:latin typeface="Arial"/>
                <a:ea typeface="Arial"/>
                <a:cs typeface="Arial"/>
                <a:sym typeface="Arial"/>
              </a:rPr>
              <a:t>seems unrelated to the maximization of a preference relation or utility function</a:t>
            </a:r>
            <a:r>
              <a:rPr b="0" i="0" lang="en-US" sz="2800" u="none" cap="none" strike="noStrike">
                <a:latin typeface="Arial"/>
                <a:ea typeface="Arial"/>
                <a:cs typeface="Arial"/>
                <a:sym typeface="Arial"/>
              </a:rPr>
              <a:t>, can be described as if the decision maker maximizes a preference relation</a:t>
            </a:r>
            <a:endParaRPr b="0" i="0" sz="2800" u="none" cap="none" strike="noStrike">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4"/>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Choice Functions as</a:t>
            </a:r>
            <a:br>
              <a:rPr lang="en-US" sz="1800"/>
            </a:br>
            <a:r>
              <a:rPr b="0" lang="en-US" sz="4400" strike="noStrike">
                <a:solidFill>
                  <a:srgbClr val="000099"/>
                </a:solidFill>
                <a:latin typeface="Arial"/>
                <a:ea typeface="Arial"/>
                <a:cs typeface="Arial"/>
                <a:sym typeface="Arial"/>
              </a:rPr>
              <a:t>Internal Equilibria</a:t>
            </a:r>
            <a:endParaRPr b="0" sz="4400" strike="noStrike">
              <a:solidFill>
                <a:srgbClr val="000099"/>
              </a:solidFill>
              <a:latin typeface="Arial"/>
              <a:ea typeface="Arial"/>
              <a:cs typeface="Arial"/>
              <a:sym typeface="Arial"/>
            </a:endParaRPr>
          </a:p>
        </p:txBody>
      </p:sp>
      <p:sp>
        <p:nvSpPr>
          <p:cNvPr id="473" name="Google Shape;473;p64"/>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Who would you pick to be your teammate? </a:t>
            </a:r>
            <a:endParaRPr b="0" sz="3200" strike="noStrike">
              <a:latin typeface="Arial"/>
              <a:ea typeface="Arial"/>
              <a:cs typeface="Arial"/>
              <a:sym typeface="Arial"/>
            </a:endParaRPr>
          </a:p>
        </p:txBody>
      </p:sp>
      <p:pic>
        <p:nvPicPr>
          <p:cNvPr id="474" name="Google Shape;474;p64"/>
          <p:cNvPicPr preferRelativeResize="0"/>
          <p:nvPr/>
        </p:nvPicPr>
        <p:blipFill>
          <a:blip r:embed="rId3">
            <a:alphaModFix/>
          </a:blip>
          <a:stretch>
            <a:fillRect/>
          </a:stretch>
        </p:blipFill>
        <p:spPr>
          <a:xfrm>
            <a:off x="6052431" y="3474937"/>
            <a:ext cx="3628370" cy="2418326"/>
          </a:xfrm>
          <a:prstGeom prst="rect">
            <a:avLst/>
          </a:prstGeom>
          <a:noFill/>
          <a:ln>
            <a:noFill/>
          </a:ln>
        </p:spPr>
      </p:pic>
      <p:pic>
        <p:nvPicPr>
          <p:cNvPr id="475" name="Google Shape;475;p64"/>
          <p:cNvPicPr preferRelativeResize="0"/>
          <p:nvPr/>
        </p:nvPicPr>
        <p:blipFill>
          <a:blip r:embed="rId4">
            <a:alphaModFix/>
          </a:blip>
          <a:stretch>
            <a:fillRect/>
          </a:stretch>
        </p:blipFill>
        <p:spPr>
          <a:xfrm>
            <a:off x="2150350" y="2889275"/>
            <a:ext cx="2307550" cy="326457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5"/>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Choice Functions as</a:t>
            </a:r>
            <a:br>
              <a:rPr lang="en-US" sz="1800"/>
            </a:br>
            <a:r>
              <a:rPr b="0" lang="en-US" sz="4400" strike="noStrike">
                <a:solidFill>
                  <a:srgbClr val="000099"/>
                </a:solidFill>
                <a:latin typeface="Arial"/>
                <a:ea typeface="Arial"/>
                <a:cs typeface="Arial"/>
                <a:sym typeface="Arial"/>
              </a:rPr>
              <a:t>Internal Equilibria</a:t>
            </a:r>
            <a:endParaRPr b="0" sz="4400" strike="noStrike">
              <a:solidFill>
                <a:srgbClr val="000099"/>
              </a:solidFill>
              <a:latin typeface="Arial"/>
              <a:ea typeface="Arial"/>
              <a:cs typeface="Arial"/>
              <a:sym typeface="Arial"/>
            </a:endParaRPr>
          </a:p>
        </p:txBody>
      </p:sp>
      <p:sp>
        <p:nvSpPr>
          <p:cNvPr id="481" name="Google Shape;481;p65"/>
          <p:cNvSpPr txBox="1"/>
          <p:nvPr/>
        </p:nvSpPr>
        <p:spPr>
          <a:xfrm>
            <a:off x="504000" y="1769040"/>
            <a:ext cx="9071640" cy="44874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1" i="1" lang="en-US" sz="3200" strike="noStrike">
                <a:latin typeface="Arial"/>
                <a:ea typeface="Arial"/>
                <a:cs typeface="Arial"/>
                <a:sym typeface="Arial"/>
              </a:rPr>
              <a:t>C(A)</a:t>
            </a:r>
            <a:r>
              <a:rPr b="0" lang="en-US" sz="3200" strike="noStrike">
                <a:latin typeface="Arial"/>
                <a:ea typeface="Arial"/>
                <a:cs typeface="Arial"/>
                <a:sym typeface="Arial"/>
              </a:rPr>
              <a:t> may be chosen under any of many possible particular circumstances not included in the description of the set </a:t>
            </a:r>
            <a:r>
              <a:rPr b="1" i="1" lang="en-US" sz="3200" strike="noStrike">
                <a:latin typeface="Arial"/>
                <a:ea typeface="Arial"/>
                <a:cs typeface="Arial"/>
                <a:sym typeface="Arial"/>
              </a:rPr>
              <a:t>A</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Formally, let </a:t>
            </a:r>
            <a:r>
              <a:rPr b="1" i="1" lang="en-US" sz="3200" strike="noStrike">
                <a:latin typeface="Arial"/>
                <a:ea typeface="Arial"/>
                <a:cs typeface="Arial"/>
                <a:sym typeface="Arial"/>
              </a:rPr>
              <a:t>(A, f) </a:t>
            </a:r>
            <a:r>
              <a:rPr b="0" lang="en-US" sz="3200" strike="noStrike">
                <a:latin typeface="Arial"/>
                <a:ea typeface="Arial"/>
                <a:cs typeface="Arial"/>
                <a:sym typeface="Arial"/>
              </a:rPr>
              <a:t>be an </a:t>
            </a:r>
            <a:r>
              <a:rPr b="1" i="1" lang="en-US" sz="3200" u="sng" strike="noStrike">
                <a:latin typeface="Arial"/>
                <a:ea typeface="Arial"/>
                <a:cs typeface="Arial"/>
                <a:sym typeface="Arial"/>
              </a:rPr>
              <a:t>extended choice set</a:t>
            </a:r>
            <a:r>
              <a:rPr b="0" lang="en-US" sz="3200" strike="noStrike">
                <a:latin typeface="Arial"/>
                <a:ea typeface="Arial"/>
                <a:cs typeface="Arial"/>
                <a:sym typeface="Arial"/>
              </a:rPr>
              <a:t> where </a:t>
            </a:r>
            <a:r>
              <a:rPr b="1" i="1" lang="en-US" sz="3200" strike="noStrike">
                <a:latin typeface="Arial"/>
                <a:ea typeface="Arial"/>
                <a:cs typeface="Arial"/>
                <a:sym typeface="Arial"/>
              </a:rPr>
              <a:t>f</a:t>
            </a:r>
            <a:r>
              <a:rPr b="0" lang="en-US" sz="3200" strike="noStrike">
                <a:latin typeface="Arial"/>
                <a:ea typeface="Arial"/>
                <a:cs typeface="Arial"/>
                <a:sym typeface="Arial"/>
              </a:rPr>
              <a:t> is the frame that accompanies the set</a:t>
            </a:r>
            <a:r>
              <a:rPr b="1" i="1" lang="en-US" sz="3200" strike="noStrike">
                <a:latin typeface="Arial"/>
                <a:ea typeface="Arial"/>
                <a:cs typeface="Arial"/>
                <a:sym typeface="Arial"/>
              </a:rPr>
              <a:t> A</a:t>
            </a:r>
            <a:r>
              <a:rPr b="0" lang="en-US" sz="3200" strike="noStrike">
                <a:latin typeface="Arial"/>
                <a:ea typeface="Arial"/>
                <a:cs typeface="Arial"/>
                <a:sym typeface="Arial"/>
              </a:rPr>
              <a:t> </a:t>
            </a:r>
            <a:endParaRPr b="0" sz="3200" strike="noStrike">
              <a:latin typeface="Arial"/>
              <a:ea typeface="Arial"/>
              <a:cs typeface="Arial"/>
              <a:sym typeface="Arial"/>
            </a:endParaRPr>
          </a:p>
          <a:p>
            <a:pPr indent="-324000" lvl="1" marL="864000" marR="0" rtl="0" algn="l">
              <a:spcBef>
                <a:spcPts val="1417"/>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e.g.: the default alternative or the order of the alternatives</a:t>
            </a:r>
            <a:endParaRPr b="0" i="0" sz="2800" u="none" cap="none" strike="noStrike">
              <a:latin typeface="Arial"/>
              <a:ea typeface="Arial"/>
              <a:cs typeface="Arial"/>
              <a:sym typeface="Arial"/>
            </a:endParaRPr>
          </a:p>
          <a:p>
            <a:pPr indent="-324000" lvl="0" marL="432000" marR="0" rtl="0" algn="l">
              <a:spcBef>
                <a:spcPts val="1134"/>
              </a:spcBef>
              <a:spcAft>
                <a:spcPts val="0"/>
              </a:spcAft>
              <a:buClr>
                <a:srgbClr val="000000"/>
              </a:buClr>
              <a:buSzPts val="1440"/>
              <a:buFont typeface="Noto Sans Symbols"/>
              <a:buChar char="●"/>
            </a:pPr>
            <a:r>
              <a:rPr b="0" lang="en-US" sz="3200" strike="noStrike">
                <a:latin typeface="Arial"/>
                <a:ea typeface="Arial"/>
                <a:cs typeface="Arial"/>
                <a:sym typeface="Arial"/>
              </a:rPr>
              <a:t>Let </a:t>
            </a:r>
            <a:r>
              <a:rPr b="1" i="1" lang="en-US" sz="3200" strike="noStrike">
                <a:latin typeface="Arial"/>
                <a:ea typeface="Arial"/>
                <a:cs typeface="Arial"/>
                <a:sym typeface="Arial"/>
              </a:rPr>
              <a:t>c(A, f)</a:t>
            </a:r>
            <a:r>
              <a:rPr b="0" lang="en-US" sz="3200" strike="noStrike">
                <a:latin typeface="Arial"/>
                <a:ea typeface="Arial"/>
                <a:cs typeface="Arial"/>
                <a:sym typeface="Arial"/>
              </a:rPr>
              <a:t> be the choice of the decision maker from the choice set </a:t>
            </a:r>
            <a:r>
              <a:rPr b="1" i="1" lang="en-US" sz="3200" strike="noStrike">
                <a:latin typeface="Arial"/>
                <a:ea typeface="Arial"/>
                <a:cs typeface="Arial"/>
                <a:sym typeface="Arial"/>
              </a:rPr>
              <a:t>A</a:t>
            </a:r>
            <a:r>
              <a:rPr b="0" lang="en-US" sz="3200" strike="noStrike">
                <a:latin typeface="Arial"/>
                <a:ea typeface="Arial"/>
                <a:cs typeface="Arial"/>
                <a:sym typeface="Arial"/>
              </a:rPr>
              <a:t> given the frame </a:t>
            </a:r>
            <a:r>
              <a:rPr b="1" i="1" lang="en-US" sz="3200" strike="noStrike">
                <a:latin typeface="Arial"/>
                <a:ea typeface="Arial"/>
                <a:cs typeface="Arial"/>
                <a:sym typeface="Arial"/>
              </a:rPr>
              <a:t>f</a:t>
            </a:r>
            <a:endParaRPr b="0" sz="3200"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1">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6"/>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Choice Functions as</a:t>
            </a:r>
            <a:br>
              <a:rPr lang="en-US" sz="1800"/>
            </a:br>
            <a:r>
              <a:rPr b="0" lang="en-US" sz="4400" strike="noStrike">
                <a:solidFill>
                  <a:srgbClr val="000099"/>
                </a:solidFill>
                <a:latin typeface="Arial"/>
                <a:ea typeface="Arial"/>
                <a:cs typeface="Arial"/>
                <a:sym typeface="Arial"/>
              </a:rPr>
              <a:t>Internal Equilibria</a:t>
            </a:r>
            <a:endParaRPr b="0" sz="4400" strike="noStrike">
              <a:solidFill>
                <a:srgbClr val="000099"/>
              </a:solidFill>
              <a:latin typeface="Arial"/>
              <a:ea typeface="Arial"/>
              <a:cs typeface="Arial"/>
              <a:sym typeface="Arial"/>
            </a:endParaRPr>
          </a:p>
        </p:txBody>
      </p:sp>
      <p:sp>
        <p:nvSpPr>
          <p:cNvPr id="487" name="Google Shape;487;p66"/>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The </a:t>
            </a:r>
            <a:r>
              <a:rPr b="1" i="1" lang="en-US" sz="3200" u="sng" strike="noStrike">
                <a:latin typeface="Arial"/>
                <a:ea typeface="Arial"/>
                <a:cs typeface="Arial"/>
                <a:sym typeface="Arial"/>
              </a:rPr>
              <a:t>(extended) choice function</a:t>
            </a:r>
            <a:r>
              <a:rPr b="1" i="1" lang="en-US" sz="3200" strike="noStrike">
                <a:latin typeface="Arial"/>
                <a:ea typeface="Arial"/>
                <a:cs typeface="Arial"/>
                <a:sym typeface="Arial"/>
              </a:rPr>
              <a:t> c</a:t>
            </a:r>
            <a:r>
              <a:rPr b="0" lang="en-US" sz="3200" strike="noStrike">
                <a:latin typeface="Arial"/>
                <a:ea typeface="Arial"/>
                <a:cs typeface="Arial"/>
                <a:sym typeface="Arial"/>
              </a:rPr>
              <a:t> induces a choice correspondence by </a:t>
            </a:r>
            <a:endParaRPr b="0" sz="3200" strike="noStrike">
              <a:latin typeface="Arial"/>
              <a:ea typeface="Arial"/>
              <a:cs typeface="Arial"/>
              <a:sym typeface="Arial"/>
            </a:endParaRPr>
          </a:p>
          <a:p>
            <a:pPr indent="0" lvl="0" marL="457200" marR="0" rtl="0" algn="l">
              <a:spcBef>
                <a:spcPts val="1417"/>
              </a:spcBef>
              <a:spcAft>
                <a:spcPts val="0"/>
              </a:spcAft>
              <a:buNone/>
            </a:pPr>
            <a:r>
              <a:rPr b="1" i="1" lang="en-US" sz="3200" strike="noStrike">
                <a:latin typeface="Arial"/>
                <a:ea typeface="Arial"/>
                <a:cs typeface="Arial"/>
                <a:sym typeface="Arial"/>
              </a:rPr>
              <a:t>C(A) = {x|x = c(A, f) for some f}</a:t>
            </a:r>
            <a:endParaRPr b="0" sz="3200" strike="noStrike">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7"/>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Psychological Motives Not Included within the Framework</a:t>
            </a:r>
            <a:endParaRPr b="0" sz="4400" strike="noStrike">
              <a:solidFill>
                <a:srgbClr val="000099"/>
              </a:solidFill>
              <a:latin typeface="Arial"/>
              <a:ea typeface="Arial"/>
              <a:cs typeface="Arial"/>
              <a:sym typeface="Arial"/>
            </a:endParaRPr>
          </a:p>
        </p:txBody>
      </p:sp>
      <p:sp>
        <p:nvSpPr>
          <p:cNvPr id="493" name="Google Shape;493;p67"/>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Framing</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Simplifying the choice problem and the use of similarities</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Reason-based choice</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Mental accounting</a:t>
            </a:r>
            <a:endParaRPr b="0" sz="3200"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3">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68"/>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457200" marR="0" rtl="0" algn="ctr">
              <a:spcBef>
                <a:spcPts val="0"/>
              </a:spcBef>
              <a:spcAft>
                <a:spcPts val="0"/>
              </a:spcAft>
              <a:buNone/>
            </a:pPr>
            <a:r>
              <a:rPr b="0" lang="en-US" sz="4400" strike="noStrike">
                <a:solidFill>
                  <a:srgbClr val="000099"/>
                </a:solidFill>
                <a:latin typeface="Arial"/>
                <a:ea typeface="Arial"/>
                <a:cs typeface="Arial"/>
                <a:sym typeface="Arial"/>
              </a:rPr>
              <a:t>Framing</a:t>
            </a:r>
            <a:endParaRPr b="0" sz="4400" strike="noStrike">
              <a:solidFill>
                <a:srgbClr val="000099"/>
              </a:solidFill>
              <a:latin typeface="Arial"/>
              <a:ea typeface="Arial"/>
              <a:cs typeface="Arial"/>
              <a:sym typeface="Arial"/>
            </a:endParaRPr>
          </a:p>
        </p:txBody>
      </p:sp>
      <p:sp>
        <p:nvSpPr>
          <p:cNvPr id="499" name="Google Shape;499;p68"/>
          <p:cNvSpPr txBox="1"/>
          <p:nvPr/>
        </p:nvSpPr>
        <p:spPr>
          <a:xfrm>
            <a:off x="504000" y="1769040"/>
            <a:ext cx="9071640" cy="47520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An outbreak of disease is expected to cause 600 deaths in the United States</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Two mutually exclusive programs are expected to yield the following results:</a:t>
            </a:r>
            <a:endParaRPr b="0" sz="3200" strike="noStrike">
              <a:latin typeface="Arial"/>
              <a:ea typeface="Arial"/>
              <a:cs typeface="Arial"/>
              <a:sym typeface="Arial"/>
            </a:endParaRPr>
          </a:p>
          <a:p>
            <a:pPr indent="-324000" lvl="1" marL="864000" marR="0" rtl="0" algn="l">
              <a:spcBef>
                <a:spcPts val="1417"/>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a. Exactly 400 people will die</a:t>
            </a:r>
            <a:endParaRPr b="0" i="0" sz="28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b. With probability 1/3, 0 people will die, and with probability 2/3, 600 people will die</a:t>
            </a:r>
            <a:endParaRPr b="0" i="0" sz="2800" u="none" cap="none" strike="noStrike">
              <a:latin typeface="Arial"/>
              <a:ea typeface="Arial"/>
              <a:cs typeface="Arial"/>
              <a:sym typeface="Arial"/>
            </a:endParaRPr>
          </a:p>
          <a:p>
            <a:pPr indent="-243990" lvl="0" marL="432000" marR="0" rtl="0" algn="l">
              <a:spcBef>
                <a:spcPts val="1134"/>
              </a:spcBef>
              <a:spcAft>
                <a:spcPts val="0"/>
              </a:spcAft>
              <a:buClr>
                <a:srgbClr val="000000"/>
              </a:buClr>
              <a:buSzPts val="1260"/>
              <a:buFont typeface="Noto Sans Symbols"/>
              <a:buNone/>
            </a:pPr>
            <a:r>
              <a:t/>
            </a:r>
            <a:endParaRPr b="0" sz="28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Which program would you choose?</a:t>
            </a:r>
            <a:endParaRPr b="0" sz="3200"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9">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9"/>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Framing</a:t>
            </a:r>
            <a:endParaRPr b="0" sz="4400" strike="noStrike">
              <a:solidFill>
                <a:srgbClr val="000099"/>
              </a:solidFill>
              <a:latin typeface="Arial"/>
              <a:ea typeface="Arial"/>
              <a:cs typeface="Arial"/>
              <a:sym typeface="Arial"/>
            </a:endParaRPr>
          </a:p>
        </p:txBody>
      </p:sp>
      <p:sp>
        <p:nvSpPr>
          <p:cNvPr id="505" name="Google Shape;505;p69"/>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In essence, </a:t>
            </a:r>
            <a:r>
              <a:rPr b="1" i="1" lang="en-US" sz="3200" strike="noStrike">
                <a:latin typeface="Arial"/>
                <a:ea typeface="Arial"/>
                <a:cs typeface="Arial"/>
                <a:sym typeface="Arial"/>
              </a:rPr>
              <a:t>framing theory</a:t>
            </a:r>
            <a:r>
              <a:rPr b="0" lang="en-US" sz="3200" strike="noStrike">
                <a:latin typeface="Arial"/>
                <a:ea typeface="Arial"/>
                <a:cs typeface="Arial"/>
                <a:sym typeface="Arial"/>
              </a:rPr>
              <a:t> suggests that how something is presented to the audience (called “the frame”) influences the choices people make about how to process that information</a:t>
            </a:r>
            <a:endParaRPr b="0" sz="3200" strike="noStrike">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70"/>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457200" marR="0" rtl="0" algn="ctr">
              <a:spcBef>
                <a:spcPts val="0"/>
              </a:spcBef>
              <a:spcAft>
                <a:spcPts val="0"/>
              </a:spcAft>
              <a:buNone/>
            </a:pPr>
            <a:r>
              <a:rPr b="0" lang="en-US" sz="4400" strike="noStrike">
                <a:solidFill>
                  <a:srgbClr val="000099"/>
                </a:solidFill>
                <a:latin typeface="Arial"/>
                <a:ea typeface="Arial"/>
                <a:cs typeface="Arial"/>
                <a:sym typeface="Arial"/>
              </a:rPr>
              <a:t>Framing</a:t>
            </a:r>
            <a:endParaRPr b="0" sz="4400" strike="noStrike">
              <a:solidFill>
                <a:srgbClr val="000099"/>
              </a:solidFill>
              <a:latin typeface="Arial"/>
              <a:ea typeface="Arial"/>
              <a:cs typeface="Arial"/>
              <a:sym typeface="Arial"/>
            </a:endParaRPr>
          </a:p>
        </p:txBody>
      </p:sp>
      <p:sp>
        <p:nvSpPr>
          <p:cNvPr id="511" name="Google Shape;511;p70"/>
          <p:cNvSpPr txBox="1"/>
          <p:nvPr/>
        </p:nvSpPr>
        <p:spPr>
          <a:xfrm>
            <a:off x="504000" y="1769040"/>
            <a:ext cx="9071640" cy="47520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An outbreak of disease is expected to cause 600 deaths in the United States</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Two mutually exclusive programs are expected to yield the following results:</a:t>
            </a:r>
            <a:endParaRPr b="0" sz="3200" strike="noStrike">
              <a:latin typeface="Arial"/>
              <a:ea typeface="Arial"/>
              <a:cs typeface="Arial"/>
              <a:sym typeface="Arial"/>
            </a:endParaRPr>
          </a:p>
          <a:p>
            <a:pPr indent="-324000" lvl="1" marL="864000" marR="0" rtl="0" algn="l">
              <a:spcBef>
                <a:spcPts val="1417"/>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A. Exactly 200 people will be saved</a:t>
            </a:r>
            <a:endParaRPr b="0" i="0" sz="28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B. With probability 1/3, all 600 will be saved, and with probability 2/3, none will be saved</a:t>
            </a:r>
            <a:endParaRPr b="0" i="0" sz="2800" u="none" cap="none" strike="noStrike">
              <a:latin typeface="Arial"/>
              <a:ea typeface="Arial"/>
              <a:cs typeface="Arial"/>
              <a:sym typeface="Arial"/>
            </a:endParaRPr>
          </a:p>
          <a:p>
            <a:pPr indent="-243990" lvl="0" marL="432000" marR="0" rtl="0" algn="l">
              <a:spcBef>
                <a:spcPts val="1134"/>
              </a:spcBef>
              <a:spcAft>
                <a:spcPts val="0"/>
              </a:spcAft>
              <a:buClr>
                <a:srgbClr val="000000"/>
              </a:buClr>
              <a:buSzPts val="1260"/>
              <a:buFont typeface="Noto Sans Symbols"/>
              <a:buNone/>
            </a:pPr>
            <a:r>
              <a:t/>
            </a:r>
            <a:endParaRPr b="0" sz="28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Which program would you choose?</a:t>
            </a:r>
            <a:endParaRPr b="0" sz="3200" strike="noStrike">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71"/>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457200" marR="0" rtl="0" algn="ctr">
              <a:spcBef>
                <a:spcPts val="0"/>
              </a:spcBef>
              <a:spcAft>
                <a:spcPts val="0"/>
              </a:spcAft>
              <a:buNone/>
            </a:pPr>
            <a:r>
              <a:rPr b="0" lang="en-US" sz="4400" strike="noStrike">
                <a:solidFill>
                  <a:srgbClr val="000099"/>
                </a:solidFill>
                <a:latin typeface="Arial"/>
                <a:ea typeface="Arial"/>
                <a:cs typeface="Arial"/>
                <a:sym typeface="Arial"/>
              </a:rPr>
              <a:t>Framing</a:t>
            </a:r>
            <a:endParaRPr b="0" sz="4400" strike="noStrike">
              <a:solidFill>
                <a:srgbClr val="000099"/>
              </a:solidFill>
              <a:latin typeface="Arial"/>
              <a:ea typeface="Arial"/>
              <a:cs typeface="Arial"/>
              <a:sym typeface="Arial"/>
            </a:endParaRPr>
          </a:p>
        </p:txBody>
      </p:sp>
      <p:sp>
        <p:nvSpPr>
          <p:cNvPr id="517" name="Google Shape;517;p71"/>
          <p:cNvSpPr txBox="1"/>
          <p:nvPr/>
        </p:nvSpPr>
        <p:spPr>
          <a:xfrm>
            <a:off x="504000" y="1769040"/>
            <a:ext cx="9071640" cy="534492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1" i="1" lang="en-US" sz="3200" strike="noStrike">
                <a:latin typeface="Arial"/>
                <a:ea typeface="Arial"/>
                <a:cs typeface="Arial"/>
                <a:sym typeface="Arial"/>
              </a:rPr>
              <a:t>Results in our class</a:t>
            </a:r>
            <a:endParaRPr b="0" sz="3200" strike="noStrike">
              <a:latin typeface="Arial"/>
              <a:ea typeface="Arial"/>
              <a:cs typeface="Arial"/>
              <a:sym typeface="Arial"/>
            </a:endParaRPr>
          </a:p>
          <a:p>
            <a:pPr indent="-324000" lvl="1" marL="864000" marR="0" rtl="0" algn="l">
              <a:spcBef>
                <a:spcPts val="1417"/>
              </a:spcBef>
              <a:spcAft>
                <a:spcPts val="0"/>
              </a:spcAft>
              <a:buClr>
                <a:srgbClr val="000000"/>
              </a:buClr>
              <a:buSzPts val="1260"/>
              <a:buFont typeface="Noto Sans Symbols"/>
              <a:buChar char="●"/>
            </a:pPr>
            <a:r>
              <a:rPr b="1" i="1" lang="en-US" sz="2800" u="none" cap="none" strike="noStrike">
                <a:latin typeface="Arial"/>
                <a:ea typeface="Arial"/>
                <a:cs typeface="Arial"/>
                <a:sym typeface="Arial"/>
              </a:rPr>
              <a:t>a.</a:t>
            </a:r>
            <a:r>
              <a:rPr b="0" i="0" lang="en-US" sz="2800" u="none" cap="none" strike="noStrike">
                <a:latin typeface="Arial"/>
                <a:ea typeface="Arial"/>
                <a:cs typeface="Arial"/>
                <a:sym typeface="Arial"/>
              </a:rPr>
              <a:t> 400 people will die</a:t>
            </a:r>
            <a:endParaRPr b="0" i="0" sz="28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1260"/>
              <a:buFont typeface="Noto Sans Symbols"/>
              <a:buChar char="●"/>
            </a:pPr>
            <a:r>
              <a:rPr b="1" i="1" lang="en-US" sz="2800" u="none" cap="none" strike="noStrike">
                <a:latin typeface="Arial"/>
                <a:ea typeface="Arial"/>
                <a:cs typeface="Arial"/>
                <a:sym typeface="Arial"/>
              </a:rPr>
              <a:t>b.</a:t>
            </a:r>
            <a:r>
              <a:rPr b="0" i="0" lang="en-US" sz="2800" u="none" cap="none" strike="noStrike">
                <a:latin typeface="Arial"/>
                <a:ea typeface="Arial"/>
                <a:cs typeface="Arial"/>
                <a:sym typeface="Arial"/>
              </a:rPr>
              <a:t> With probability 1/3, 0 people will die, and with probability 2/3, 600 people will die</a:t>
            </a:r>
            <a:endParaRPr b="0" i="0" sz="2800" u="none" cap="none" strike="noStrike">
              <a:latin typeface="Arial"/>
              <a:ea typeface="Arial"/>
              <a:cs typeface="Arial"/>
              <a:sym typeface="Arial"/>
            </a:endParaRPr>
          </a:p>
          <a:p>
            <a:pPr indent="-324000" lvl="0" marL="432000" marR="0" rtl="0" algn="l">
              <a:spcBef>
                <a:spcPts val="1134"/>
              </a:spcBef>
              <a:spcAft>
                <a:spcPts val="0"/>
              </a:spcAft>
              <a:buClr>
                <a:srgbClr val="000000"/>
              </a:buClr>
              <a:buSzPts val="1440"/>
              <a:buFont typeface="Noto Sans Symbols"/>
              <a:buChar char="●"/>
            </a:pPr>
            <a:r>
              <a:rPr lang="en-US" sz="3200"/>
              <a:t>20</a:t>
            </a:r>
            <a:r>
              <a:rPr b="0" lang="en-US" sz="3200" strike="noStrike">
                <a:latin typeface="Arial"/>
                <a:ea typeface="Arial"/>
                <a:cs typeface="Arial"/>
                <a:sym typeface="Arial"/>
              </a:rPr>
              <a:t>% chose </a:t>
            </a:r>
            <a:r>
              <a:rPr b="1" i="1" lang="en-US" sz="3200" strike="noStrike">
                <a:latin typeface="Arial"/>
                <a:ea typeface="Arial"/>
                <a:cs typeface="Arial"/>
                <a:sym typeface="Arial"/>
              </a:rPr>
              <a:t>a (</a:t>
            </a:r>
            <a:r>
              <a:rPr b="1" i="1" lang="en-US" sz="3200"/>
              <a:t>1</a:t>
            </a:r>
            <a:r>
              <a:rPr b="1" i="1" lang="en-US" sz="3200" strike="noStrike">
                <a:latin typeface="Arial"/>
                <a:ea typeface="Arial"/>
                <a:cs typeface="Arial"/>
                <a:sym typeface="Arial"/>
              </a:rPr>
              <a:t>/</a:t>
            </a:r>
            <a:r>
              <a:rPr b="1" i="1" lang="en-US" sz="3200"/>
              <a:t>5</a:t>
            </a:r>
            <a:r>
              <a:rPr b="1" i="1" lang="en-US" sz="3200" strike="noStrike">
                <a:latin typeface="Arial"/>
                <a:ea typeface="Arial"/>
                <a:cs typeface="Arial"/>
                <a:sym typeface="Arial"/>
              </a:rPr>
              <a:t>)</a:t>
            </a:r>
            <a:endParaRPr b="0" sz="3200" strike="noStrike">
              <a:latin typeface="Arial"/>
              <a:ea typeface="Arial"/>
              <a:cs typeface="Arial"/>
              <a:sym typeface="Arial"/>
            </a:endParaRPr>
          </a:p>
          <a:p>
            <a:pPr indent="-324000" lvl="1" marL="864000" marR="0" rtl="0" algn="l">
              <a:spcBef>
                <a:spcPts val="1417"/>
              </a:spcBef>
              <a:spcAft>
                <a:spcPts val="0"/>
              </a:spcAft>
              <a:buClr>
                <a:srgbClr val="000000"/>
              </a:buClr>
              <a:buSzPts val="1260"/>
              <a:buFont typeface="Noto Sans Symbols"/>
              <a:buChar char="●"/>
            </a:pPr>
            <a:r>
              <a:rPr b="1" i="1" lang="en-US" sz="2800" u="none" cap="none" strike="noStrike">
                <a:latin typeface="Arial"/>
                <a:ea typeface="Arial"/>
                <a:cs typeface="Arial"/>
                <a:sym typeface="Arial"/>
              </a:rPr>
              <a:t>A.</a:t>
            </a:r>
            <a:r>
              <a:rPr b="0" i="0" lang="en-US" sz="2800" u="none" cap="none" strike="noStrike">
                <a:latin typeface="Arial"/>
                <a:ea typeface="Arial"/>
                <a:cs typeface="Arial"/>
                <a:sym typeface="Arial"/>
              </a:rPr>
              <a:t> 200 people will be saved</a:t>
            </a:r>
            <a:endParaRPr b="0" i="0" sz="28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1260"/>
              <a:buFont typeface="Noto Sans Symbols"/>
              <a:buChar char="●"/>
            </a:pPr>
            <a:r>
              <a:rPr b="1" i="1" lang="en-US" sz="2800" u="none" cap="none" strike="noStrike">
                <a:latin typeface="Arial"/>
                <a:ea typeface="Arial"/>
                <a:cs typeface="Arial"/>
                <a:sym typeface="Arial"/>
              </a:rPr>
              <a:t>B.</a:t>
            </a:r>
            <a:r>
              <a:rPr b="0" i="0" lang="en-US" sz="2800" u="none" cap="none" strike="noStrike">
                <a:latin typeface="Arial"/>
                <a:ea typeface="Arial"/>
                <a:cs typeface="Arial"/>
                <a:sym typeface="Arial"/>
              </a:rPr>
              <a:t> With probability 1/3, all 600 will be saved, and with probability 2/3, none will be saved</a:t>
            </a:r>
            <a:endParaRPr b="0" i="0" sz="2800" u="none" cap="none" strike="noStrike">
              <a:latin typeface="Arial"/>
              <a:ea typeface="Arial"/>
              <a:cs typeface="Arial"/>
              <a:sym typeface="Arial"/>
            </a:endParaRPr>
          </a:p>
          <a:p>
            <a:pPr indent="-324000" lvl="0" marL="432000" marR="0" rtl="0" algn="l">
              <a:spcBef>
                <a:spcPts val="1134"/>
              </a:spcBef>
              <a:spcAft>
                <a:spcPts val="0"/>
              </a:spcAft>
              <a:buClr>
                <a:srgbClr val="000000"/>
              </a:buClr>
              <a:buSzPts val="1440"/>
              <a:buFont typeface="Noto Sans Symbols"/>
              <a:buChar char="●"/>
            </a:pPr>
            <a:r>
              <a:rPr lang="en-US" sz="3200"/>
              <a:t>86</a:t>
            </a:r>
            <a:r>
              <a:rPr b="0" lang="en-US" sz="3200" strike="noStrike">
                <a:latin typeface="Arial"/>
                <a:ea typeface="Arial"/>
                <a:cs typeface="Arial"/>
                <a:sym typeface="Arial"/>
              </a:rPr>
              <a:t>% chose </a:t>
            </a:r>
            <a:r>
              <a:rPr b="1" i="1" lang="en-US" sz="3200" strike="noStrike">
                <a:latin typeface="Arial"/>
                <a:ea typeface="Arial"/>
                <a:cs typeface="Arial"/>
                <a:sym typeface="Arial"/>
              </a:rPr>
              <a:t>A (</a:t>
            </a:r>
            <a:r>
              <a:rPr b="1" i="1" lang="en-US" sz="3200"/>
              <a:t>6</a:t>
            </a:r>
            <a:r>
              <a:rPr b="1" i="1" lang="en-US" sz="3200" strike="noStrike">
                <a:latin typeface="Arial"/>
                <a:ea typeface="Arial"/>
                <a:cs typeface="Arial"/>
                <a:sym typeface="Arial"/>
              </a:rPr>
              <a:t>/</a:t>
            </a:r>
            <a:r>
              <a:rPr b="1" i="1" lang="en-US" sz="3200"/>
              <a:t>7</a:t>
            </a:r>
            <a:r>
              <a:rPr b="1" i="1" lang="en-US" sz="3200" strike="noStrike">
                <a:latin typeface="Arial"/>
                <a:ea typeface="Arial"/>
                <a:cs typeface="Arial"/>
                <a:sym typeface="Arial"/>
              </a:rPr>
              <a:t>)</a:t>
            </a:r>
            <a:endParaRPr b="0" sz="3200"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7">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72"/>
          <p:cNvSpPr txBox="1"/>
          <p:nvPr/>
        </p:nvSpPr>
        <p:spPr>
          <a:xfrm>
            <a:off x="504000" y="301320"/>
            <a:ext cx="9071700" cy="1262100"/>
          </a:xfrm>
          <a:prstGeom prst="rect">
            <a:avLst/>
          </a:prstGeom>
          <a:noFill/>
          <a:ln>
            <a:noFill/>
          </a:ln>
        </p:spPr>
        <p:txBody>
          <a:bodyPr anchorCtr="0" anchor="ctr" bIns="0" lIns="0" spcFirstLastPara="1" rIns="0" wrap="square" tIns="0">
            <a:noAutofit/>
          </a:bodyPr>
          <a:lstStyle/>
          <a:p>
            <a:pPr indent="0" lvl="0" marL="457200" marR="0" rtl="0" algn="ctr">
              <a:spcBef>
                <a:spcPts val="0"/>
              </a:spcBef>
              <a:spcAft>
                <a:spcPts val="0"/>
              </a:spcAft>
              <a:buNone/>
            </a:pPr>
            <a:r>
              <a:rPr b="0" lang="en-US" sz="4400" strike="noStrike">
                <a:solidFill>
                  <a:srgbClr val="000099"/>
                </a:solidFill>
                <a:latin typeface="Arial"/>
                <a:ea typeface="Arial"/>
                <a:cs typeface="Arial"/>
                <a:sym typeface="Arial"/>
              </a:rPr>
              <a:t>Framing</a:t>
            </a:r>
            <a:endParaRPr b="0" sz="4400" strike="noStrike">
              <a:solidFill>
                <a:srgbClr val="000099"/>
              </a:solidFill>
              <a:latin typeface="Arial"/>
              <a:ea typeface="Arial"/>
              <a:cs typeface="Arial"/>
              <a:sym typeface="Arial"/>
            </a:endParaRPr>
          </a:p>
        </p:txBody>
      </p:sp>
      <p:sp>
        <p:nvSpPr>
          <p:cNvPr id="523" name="Google Shape;523;p72"/>
          <p:cNvSpPr txBox="1"/>
          <p:nvPr/>
        </p:nvSpPr>
        <p:spPr>
          <a:xfrm>
            <a:off x="504000" y="1769040"/>
            <a:ext cx="9071700" cy="5344800"/>
          </a:xfrm>
          <a:prstGeom prst="rect">
            <a:avLst/>
          </a:prstGeom>
          <a:noFill/>
          <a:ln>
            <a:noFill/>
          </a:ln>
        </p:spPr>
        <p:txBody>
          <a:bodyPr anchorCtr="0" anchor="t" bIns="0" lIns="0" spcFirstLastPara="1" rIns="0" wrap="square" tIns="0">
            <a:noAutofit/>
          </a:bodyPr>
          <a:lstStyle/>
          <a:p>
            <a:pPr indent="-323999" lvl="0" marL="431999" marR="0" rtl="0" algn="l">
              <a:spcBef>
                <a:spcPts val="0"/>
              </a:spcBef>
              <a:spcAft>
                <a:spcPts val="0"/>
              </a:spcAft>
              <a:buClr>
                <a:srgbClr val="000000"/>
              </a:buClr>
              <a:buSzPts val="1440"/>
              <a:buFont typeface="Noto Sans Symbols"/>
              <a:buChar char="●"/>
            </a:pPr>
            <a:r>
              <a:rPr b="1" i="1" lang="en-US" sz="3200" strike="noStrike">
                <a:latin typeface="Arial"/>
                <a:ea typeface="Arial"/>
                <a:cs typeface="Arial"/>
                <a:sym typeface="Arial"/>
              </a:rPr>
              <a:t>Results in </a:t>
            </a:r>
            <a:r>
              <a:rPr b="1" i="1" lang="en-US" sz="3200"/>
              <a:t>2024/01</a:t>
            </a:r>
            <a:endParaRPr b="0" sz="3200" strike="noStrike">
              <a:latin typeface="Arial"/>
              <a:ea typeface="Arial"/>
              <a:cs typeface="Arial"/>
              <a:sym typeface="Arial"/>
            </a:endParaRPr>
          </a:p>
          <a:p>
            <a:pPr indent="-323999" lvl="1" marL="864000" marR="0" rtl="0" algn="l">
              <a:spcBef>
                <a:spcPts val="1417"/>
              </a:spcBef>
              <a:spcAft>
                <a:spcPts val="0"/>
              </a:spcAft>
              <a:buClr>
                <a:srgbClr val="000000"/>
              </a:buClr>
              <a:buSzPts val="1260"/>
              <a:buFont typeface="Noto Sans Symbols"/>
              <a:buChar char="●"/>
            </a:pPr>
            <a:r>
              <a:rPr b="1" i="1" lang="en-US" sz="2800" u="none" cap="none" strike="noStrike">
                <a:latin typeface="Arial"/>
                <a:ea typeface="Arial"/>
                <a:cs typeface="Arial"/>
                <a:sym typeface="Arial"/>
              </a:rPr>
              <a:t>a.</a:t>
            </a:r>
            <a:r>
              <a:rPr b="0" i="0" lang="en-US" sz="2800" u="none" cap="none" strike="noStrike">
                <a:latin typeface="Arial"/>
                <a:ea typeface="Arial"/>
                <a:cs typeface="Arial"/>
                <a:sym typeface="Arial"/>
              </a:rPr>
              <a:t> 400 people will die</a:t>
            </a:r>
            <a:endParaRPr b="0" i="0" sz="2800" u="none" cap="none" strike="noStrike">
              <a:latin typeface="Arial"/>
              <a:ea typeface="Arial"/>
              <a:cs typeface="Arial"/>
              <a:sym typeface="Arial"/>
            </a:endParaRPr>
          </a:p>
          <a:p>
            <a:pPr indent="-323999" lvl="1" marL="864000" marR="0" rtl="0" algn="l">
              <a:spcBef>
                <a:spcPts val="1134"/>
              </a:spcBef>
              <a:spcAft>
                <a:spcPts val="0"/>
              </a:spcAft>
              <a:buClr>
                <a:srgbClr val="000000"/>
              </a:buClr>
              <a:buSzPts val="1260"/>
              <a:buFont typeface="Noto Sans Symbols"/>
              <a:buChar char="●"/>
            </a:pPr>
            <a:r>
              <a:rPr b="1" i="1" lang="en-US" sz="2800" u="none" cap="none" strike="noStrike">
                <a:latin typeface="Arial"/>
                <a:ea typeface="Arial"/>
                <a:cs typeface="Arial"/>
                <a:sym typeface="Arial"/>
              </a:rPr>
              <a:t>b.</a:t>
            </a:r>
            <a:r>
              <a:rPr b="0" i="0" lang="en-US" sz="2800" u="none" cap="none" strike="noStrike">
                <a:latin typeface="Arial"/>
                <a:ea typeface="Arial"/>
                <a:cs typeface="Arial"/>
                <a:sym typeface="Arial"/>
              </a:rPr>
              <a:t> With probability 1/3, 0 people will die, and with probability 2/3, 600 people will die</a:t>
            </a:r>
            <a:endParaRPr b="0" i="0" sz="2800" u="none" cap="none" strike="noStrike">
              <a:latin typeface="Arial"/>
              <a:ea typeface="Arial"/>
              <a:cs typeface="Arial"/>
              <a:sym typeface="Arial"/>
            </a:endParaRPr>
          </a:p>
          <a:p>
            <a:pPr indent="-323999" lvl="0" marL="431999" marR="0" rtl="0" algn="l">
              <a:spcBef>
                <a:spcPts val="1134"/>
              </a:spcBef>
              <a:spcAft>
                <a:spcPts val="0"/>
              </a:spcAft>
              <a:buClr>
                <a:srgbClr val="000000"/>
              </a:buClr>
              <a:buSzPts val="1440"/>
              <a:buFont typeface="Noto Sans Symbols"/>
              <a:buChar char="●"/>
            </a:pPr>
            <a:r>
              <a:rPr lang="en-US" sz="3200"/>
              <a:t>43</a:t>
            </a:r>
            <a:r>
              <a:rPr b="0" lang="en-US" sz="3200" strike="noStrike">
                <a:latin typeface="Arial"/>
                <a:ea typeface="Arial"/>
                <a:cs typeface="Arial"/>
                <a:sym typeface="Arial"/>
              </a:rPr>
              <a:t>% chose </a:t>
            </a:r>
            <a:r>
              <a:rPr b="1" i="1" lang="en-US" sz="3200" strike="noStrike">
                <a:latin typeface="Arial"/>
                <a:ea typeface="Arial"/>
                <a:cs typeface="Arial"/>
                <a:sym typeface="Arial"/>
              </a:rPr>
              <a:t>a (</a:t>
            </a:r>
            <a:r>
              <a:rPr b="1" i="1" lang="en-US" sz="3200"/>
              <a:t>3</a:t>
            </a:r>
            <a:r>
              <a:rPr b="1" i="1" lang="en-US" sz="3200" strike="noStrike">
                <a:latin typeface="Arial"/>
                <a:ea typeface="Arial"/>
                <a:cs typeface="Arial"/>
                <a:sym typeface="Arial"/>
              </a:rPr>
              <a:t>/7)</a:t>
            </a:r>
            <a:endParaRPr b="0" sz="3200" strike="noStrike">
              <a:latin typeface="Arial"/>
              <a:ea typeface="Arial"/>
              <a:cs typeface="Arial"/>
              <a:sym typeface="Arial"/>
            </a:endParaRPr>
          </a:p>
          <a:p>
            <a:pPr indent="-323999" lvl="1" marL="864000" marR="0" rtl="0" algn="l">
              <a:spcBef>
                <a:spcPts val="1417"/>
              </a:spcBef>
              <a:spcAft>
                <a:spcPts val="0"/>
              </a:spcAft>
              <a:buClr>
                <a:srgbClr val="000000"/>
              </a:buClr>
              <a:buSzPts val="1260"/>
              <a:buFont typeface="Noto Sans Symbols"/>
              <a:buChar char="●"/>
            </a:pPr>
            <a:r>
              <a:rPr b="1" i="1" lang="en-US" sz="2800" u="none" cap="none" strike="noStrike">
                <a:latin typeface="Arial"/>
                <a:ea typeface="Arial"/>
                <a:cs typeface="Arial"/>
                <a:sym typeface="Arial"/>
              </a:rPr>
              <a:t>A.</a:t>
            </a:r>
            <a:r>
              <a:rPr b="0" i="0" lang="en-US" sz="2800" u="none" cap="none" strike="noStrike">
                <a:latin typeface="Arial"/>
                <a:ea typeface="Arial"/>
                <a:cs typeface="Arial"/>
                <a:sym typeface="Arial"/>
              </a:rPr>
              <a:t> 200 people will be saved</a:t>
            </a:r>
            <a:endParaRPr b="0" i="0" sz="2800" u="none" cap="none" strike="noStrike">
              <a:latin typeface="Arial"/>
              <a:ea typeface="Arial"/>
              <a:cs typeface="Arial"/>
              <a:sym typeface="Arial"/>
            </a:endParaRPr>
          </a:p>
          <a:p>
            <a:pPr indent="-323999" lvl="1" marL="864000" marR="0" rtl="0" algn="l">
              <a:spcBef>
                <a:spcPts val="1134"/>
              </a:spcBef>
              <a:spcAft>
                <a:spcPts val="0"/>
              </a:spcAft>
              <a:buClr>
                <a:srgbClr val="000000"/>
              </a:buClr>
              <a:buSzPts val="1260"/>
              <a:buFont typeface="Noto Sans Symbols"/>
              <a:buChar char="●"/>
            </a:pPr>
            <a:r>
              <a:rPr b="1" i="1" lang="en-US" sz="2800" u="none" cap="none" strike="noStrike">
                <a:latin typeface="Arial"/>
                <a:ea typeface="Arial"/>
                <a:cs typeface="Arial"/>
                <a:sym typeface="Arial"/>
              </a:rPr>
              <a:t>B.</a:t>
            </a:r>
            <a:r>
              <a:rPr b="0" i="0" lang="en-US" sz="2800" u="none" cap="none" strike="noStrike">
                <a:latin typeface="Arial"/>
                <a:ea typeface="Arial"/>
                <a:cs typeface="Arial"/>
                <a:sym typeface="Arial"/>
              </a:rPr>
              <a:t> With probability 1/3, all 600 will be saved, and with probability 2/3, none will be saved</a:t>
            </a:r>
            <a:endParaRPr b="0" i="0" sz="2800" u="none" cap="none" strike="noStrike">
              <a:latin typeface="Arial"/>
              <a:ea typeface="Arial"/>
              <a:cs typeface="Arial"/>
              <a:sym typeface="Arial"/>
            </a:endParaRPr>
          </a:p>
          <a:p>
            <a:pPr indent="-323999" lvl="0" marL="431999" marR="0" rtl="0" algn="l">
              <a:spcBef>
                <a:spcPts val="1134"/>
              </a:spcBef>
              <a:spcAft>
                <a:spcPts val="0"/>
              </a:spcAft>
              <a:buClr>
                <a:srgbClr val="000000"/>
              </a:buClr>
              <a:buSzPts val="1440"/>
              <a:buFont typeface="Noto Sans Symbols"/>
              <a:buChar char="●"/>
            </a:pPr>
            <a:r>
              <a:rPr lang="en-US" sz="3200"/>
              <a:t>83</a:t>
            </a:r>
            <a:r>
              <a:rPr b="0" lang="en-US" sz="3200" strike="noStrike">
                <a:latin typeface="Arial"/>
                <a:ea typeface="Arial"/>
                <a:cs typeface="Arial"/>
                <a:sym typeface="Arial"/>
              </a:rPr>
              <a:t>% chose </a:t>
            </a:r>
            <a:r>
              <a:rPr b="1" i="1" lang="en-US" sz="3200" strike="noStrike">
                <a:latin typeface="Arial"/>
                <a:ea typeface="Arial"/>
                <a:cs typeface="Arial"/>
                <a:sym typeface="Arial"/>
              </a:rPr>
              <a:t>A (</a:t>
            </a:r>
            <a:r>
              <a:rPr b="1" i="1" lang="en-US" sz="3200"/>
              <a:t>5</a:t>
            </a:r>
            <a:r>
              <a:rPr b="1" i="1" lang="en-US" sz="3200" strike="noStrike">
                <a:latin typeface="Arial"/>
                <a:ea typeface="Arial"/>
                <a:cs typeface="Arial"/>
                <a:sym typeface="Arial"/>
              </a:rPr>
              <a:t>/</a:t>
            </a:r>
            <a:r>
              <a:rPr b="1" i="1" lang="en-US" sz="3200"/>
              <a:t>6</a:t>
            </a:r>
            <a:r>
              <a:rPr b="1" i="1" lang="en-US" sz="3200" strike="noStrike">
                <a:latin typeface="Arial"/>
                <a:ea typeface="Arial"/>
                <a:cs typeface="Arial"/>
                <a:sym typeface="Arial"/>
              </a:rPr>
              <a:t>)</a:t>
            </a:r>
            <a:endParaRPr b="0" sz="3200" strike="noStrike">
              <a:latin typeface="Arial"/>
              <a:ea typeface="Arial"/>
              <a:cs typeface="Arial"/>
              <a:sym typeface="Arial"/>
            </a:endParaRPr>
          </a:p>
          <a:p>
            <a:pPr indent="-232559" lvl="0" marL="431999"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3">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4400" u="none" cap="none" strike="noStrike">
                <a:solidFill>
                  <a:srgbClr val="000099"/>
                </a:solidFill>
                <a:latin typeface="Arial"/>
                <a:ea typeface="Arial"/>
                <a:cs typeface="Arial"/>
                <a:sym typeface="Arial"/>
              </a:rPr>
              <a:t>Choice functions</a:t>
            </a:r>
            <a:endParaRPr b="0" i="0" sz="4400" u="none" cap="none" strike="noStrike">
              <a:solidFill>
                <a:srgbClr val="000099"/>
              </a:solidFill>
              <a:latin typeface="Arial"/>
              <a:ea typeface="Arial"/>
              <a:cs typeface="Arial"/>
              <a:sym typeface="Arial"/>
            </a:endParaRPr>
          </a:p>
        </p:txBody>
      </p:sp>
      <p:sp>
        <p:nvSpPr>
          <p:cNvPr id="102" name="Google Shape;102;p19"/>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0" lvl="0" marL="457200" marR="0" rtl="0" algn="l">
              <a:spcBef>
                <a:spcPts val="0"/>
              </a:spcBef>
              <a:spcAft>
                <a:spcPts val="0"/>
              </a:spcAft>
              <a:buNone/>
            </a:pPr>
            <a:r>
              <a:rPr b="1" i="1" lang="en-US" sz="3200" u="none" cap="none" strike="noStrike">
                <a:latin typeface="Arial"/>
                <a:ea typeface="Arial"/>
                <a:cs typeface="Arial"/>
                <a:sym typeface="Arial"/>
              </a:rPr>
              <a:t>X</a:t>
            </a:r>
            <a:r>
              <a:rPr b="0" i="0" lang="en-US" sz="3200" u="none" cap="none" strike="noStrike">
                <a:latin typeface="Arial"/>
                <a:ea typeface="Arial"/>
                <a:cs typeface="Arial"/>
                <a:sym typeface="Arial"/>
              </a:rPr>
              <a:t> = the set of all CS graduate programs in the world</a:t>
            </a:r>
            <a:endParaRPr b="0" i="0" sz="3200" u="none" cap="none" strike="noStrike">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73"/>
          <p:cNvSpPr txBox="1"/>
          <p:nvPr/>
        </p:nvSpPr>
        <p:spPr>
          <a:xfrm>
            <a:off x="504000" y="301320"/>
            <a:ext cx="9071700" cy="1262100"/>
          </a:xfrm>
          <a:prstGeom prst="rect">
            <a:avLst/>
          </a:prstGeom>
          <a:noFill/>
          <a:ln>
            <a:noFill/>
          </a:ln>
        </p:spPr>
        <p:txBody>
          <a:bodyPr anchorCtr="0" anchor="ctr" bIns="0" lIns="0" spcFirstLastPara="1" rIns="0" wrap="square" tIns="0">
            <a:noAutofit/>
          </a:bodyPr>
          <a:lstStyle/>
          <a:p>
            <a:pPr indent="0" lvl="0" marL="457200" marR="0" rtl="0" algn="ctr">
              <a:spcBef>
                <a:spcPts val="0"/>
              </a:spcBef>
              <a:spcAft>
                <a:spcPts val="0"/>
              </a:spcAft>
              <a:buNone/>
            </a:pPr>
            <a:r>
              <a:rPr b="0" lang="en-US" sz="4400" strike="noStrike">
                <a:solidFill>
                  <a:srgbClr val="000099"/>
                </a:solidFill>
                <a:latin typeface="Arial"/>
                <a:ea typeface="Arial"/>
                <a:cs typeface="Arial"/>
                <a:sym typeface="Arial"/>
              </a:rPr>
              <a:t>Framing</a:t>
            </a:r>
            <a:endParaRPr b="0" sz="4400" strike="noStrike">
              <a:solidFill>
                <a:srgbClr val="000099"/>
              </a:solidFill>
              <a:latin typeface="Arial"/>
              <a:ea typeface="Arial"/>
              <a:cs typeface="Arial"/>
              <a:sym typeface="Arial"/>
            </a:endParaRPr>
          </a:p>
        </p:txBody>
      </p:sp>
      <p:sp>
        <p:nvSpPr>
          <p:cNvPr id="529" name="Google Shape;529;p73"/>
          <p:cNvSpPr txBox="1"/>
          <p:nvPr/>
        </p:nvSpPr>
        <p:spPr>
          <a:xfrm>
            <a:off x="504000" y="1769040"/>
            <a:ext cx="9071700" cy="5344800"/>
          </a:xfrm>
          <a:prstGeom prst="rect">
            <a:avLst/>
          </a:prstGeom>
          <a:noFill/>
          <a:ln>
            <a:noFill/>
          </a:ln>
        </p:spPr>
        <p:txBody>
          <a:bodyPr anchorCtr="0" anchor="t" bIns="0" lIns="0" spcFirstLastPara="1" rIns="0" wrap="square" tIns="0">
            <a:noAutofit/>
          </a:bodyPr>
          <a:lstStyle/>
          <a:p>
            <a:pPr indent="-323999" lvl="0" marL="431999" marR="0" rtl="0" algn="l">
              <a:spcBef>
                <a:spcPts val="0"/>
              </a:spcBef>
              <a:spcAft>
                <a:spcPts val="0"/>
              </a:spcAft>
              <a:buClr>
                <a:srgbClr val="000000"/>
              </a:buClr>
              <a:buSzPts val="1440"/>
              <a:buFont typeface="Noto Sans Symbols"/>
              <a:buChar char="●"/>
            </a:pPr>
            <a:r>
              <a:rPr b="1" i="1" lang="en-US" sz="3200" strike="noStrike">
                <a:latin typeface="Arial"/>
                <a:ea typeface="Arial"/>
                <a:cs typeface="Arial"/>
                <a:sym typeface="Arial"/>
              </a:rPr>
              <a:t>Results in </a:t>
            </a:r>
            <a:r>
              <a:rPr b="1" i="1" lang="en-US" sz="3200"/>
              <a:t>2022/01</a:t>
            </a:r>
            <a:endParaRPr b="0" sz="3200" strike="noStrike">
              <a:latin typeface="Arial"/>
              <a:ea typeface="Arial"/>
              <a:cs typeface="Arial"/>
              <a:sym typeface="Arial"/>
            </a:endParaRPr>
          </a:p>
          <a:p>
            <a:pPr indent="-323999" lvl="1" marL="864000" marR="0" rtl="0" algn="l">
              <a:spcBef>
                <a:spcPts val="1417"/>
              </a:spcBef>
              <a:spcAft>
                <a:spcPts val="0"/>
              </a:spcAft>
              <a:buClr>
                <a:srgbClr val="000000"/>
              </a:buClr>
              <a:buSzPts val="1260"/>
              <a:buFont typeface="Noto Sans Symbols"/>
              <a:buChar char="●"/>
            </a:pPr>
            <a:r>
              <a:rPr b="1" i="1" lang="en-US" sz="2800" u="none" cap="none" strike="noStrike">
                <a:latin typeface="Arial"/>
                <a:ea typeface="Arial"/>
                <a:cs typeface="Arial"/>
                <a:sym typeface="Arial"/>
              </a:rPr>
              <a:t>a.</a:t>
            </a:r>
            <a:r>
              <a:rPr b="0" i="0" lang="en-US" sz="2800" u="none" cap="none" strike="noStrike">
                <a:latin typeface="Arial"/>
                <a:ea typeface="Arial"/>
                <a:cs typeface="Arial"/>
                <a:sym typeface="Arial"/>
              </a:rPr>
              <a:t> 400 people will die</a:t>
            </a:r>
            <a:endParaRPr b="0" i="0" sz="2800" u="none" cap="none" strike="noStrike">
              <a:latin typeface="Arial"/>
              <a:ea typeface="Arial"/>
              <a:cs typeface="Arial"/>
              <a:sym typeface="Arial"/>
            </a:endParaRPr>
          </a:p>
          <a:p>
            <a:pPr indent="-323999" lvl="1" marL="864000" marR="0" rtl="0" algn="l">
              <a:spcBef>
                <a:spcPts val="1134"/>
              </a:spcBef>
              <a:spcAft>
                <a:spcPts val="0"/>
              </a:spcAft>
              <a:buClr>
                <a:srgbClr val="000000"/>
              </a:buClr>
              <a:buSzPts val="1260"/>
              <a:buFont typeface="Noto Sans Symbols"/>
              <a:buChar char="●"/>
            </a:pPr>
            <a:r>
              <a:rPr b="1" i="1" lang="en-US" sz="2800" u="none" cap="none" strike="noStrike">
                <a:latin typeface="Arial"/>
                <a:ea typeface="Arial"/>
                <a:cs typeface="Arial"/>
                <a:sym typeface="Arial"/>
              </a:rPr>
              <a:t>b.</a:t>
            </a:r>
            <a:r>
              <a:rPr b="0" i="0" lang="en-US" sz="2800" u="none" cap="none" strike="noStrike">
                <a:latin typeface="Arial"/>
                <a:ea typeface="Arial"/>
                <a:cs typeface="Arial"/>
                <a:sym typeface="Arial"/>
              </a:rPr>
              <a:t> With probability 1/3, 0 people will die, and with probability 2/3, 600 people will die</a:t>
            </a:r>
            <a:endParaRPr b="0" i="0" sz="2800" u="none" cap="none" strike="noStrike">
              <a:latin typeface="Arial"/>
              <a:ea typeface="Arial"/>
              <a:cs typeface="Arial"/>
              <a:sym typeface="Arial"/>
            </a:endParaRPr>
          </a:p>
          <a:p>
            <a:pPr indent="-323999" lvl="0" marL="431999" marR="0" rtl="0" algn="l">
              <a:spcBef>
                <a:spcPts val="1134"/>
              </a:spcBef>
              <a:spcAft>
                <a:spcPts val="0"/>
              </a:spcAft>
              <a:buClr>
                <a:srgbClr val="000000"/>
              </a:buClr>
              <a:buSzPts val="1440"/>
              <a:buFont typeface="Noto Sans Symbols"/>
              <a:buChar char="●"/>
            </a:pPr>
            <a:r>
              <a:rPr lang="en-US" sz="3200"/>
              <a:t>50</a:t>
            </a:r>
            <a:r>
              <a:rPr b="0" lang="en-US" sz="3200" strike="noStrike">
                <a:latin typeface="Arial"/>
                <a:ea typeface="Arial"/>
                <a:cs typeface="Arial"/>
                <a:sym typeface="Arial"/>
              </a:rPr>
              <a:t>% chose </a:t>
            </a:r>
            <a:r>
              <a:rPr b="1" i="1" lang="en-US" sz="3200" strike="noStrike">
                <a:latin typeface="Arial"/>
                <a:ea typeface="Arial"/>
                <a:cs typeface="Arial"/>
                <a:sym typeface="Arial"/>
              </a:rPr>
              <a:t>a (</a:t>
            </a:r>
            <a:r>
              <a:rPr b="1" i="1" lang="en-US" sz="3200"/>
              <a:t>4</a:t>
            </a:r>
            <a:r>
              <a:rPr b="1" i="1" lang="en-US" sz="3200" strike="noStrike">
                <a:latin typeface="Arial"/>
                <a:ea typeface="Arial"/>
                <a:cs typeface="Arial"/>
                <a:sym typeface="Arial"/>
              </a:rPr>
              <a:t>/</a:t>
            </a:r>
            <a:r>
              <a:rPr b="1" i="1" lang="en-US" sz="3200"/>
              <a:t>8</a:t>
            </a:r>
            <a:r>
              <a:rPr b="1" i="1" lang="en-US" sz="3200" strike="noStrike">
                <a:latin typeface="Arial"/>
                <a:ea typeface="Arial"/>
                <a:cs typeface="Arial"/>
                <a:sym typeface="Arial"/>
              </a:rPr>
              <a:t>)</a:t>
            </a:r>
            <a:endParaRPr b="0" sz="3200" strike="noStrike">
              <a:latin typeface="Arial"/>
              <a:ea typeface="Arial"/>
              <a:cs typeface="Arial"/>
              <a:sym typeface="Arial"/>
            </a:endParaRPr>
          </a:p>
          <a:p>
            <a:pPr indent="-323999" lvl="1" marL="864000" marR="0" rtl="0" algn="l">
              <a:spcBef>
                <a:spcPts val="1417"/>
              </a:spcBef>
              <a:spcAft>
                <a:spcPts val="0"/>
              </a:spcAft>
              <a:buClr>
                <a:srgbClr val="000000"/>
              </a:buClr>
              <a:buSzPts val="1260"/>
              <a:buFont typeface="Noto Sans Symbols"/>
              <a:buChar char="●"/>
            </a:pPr>
            <a:r>
              <a:rPr b="1" i="1" lang="en-US" sz="2800" u="none" cap="none" strike="noStrike">
                <a:latin typeface="Arial"/>
                <a:ea typeface="Arial"/>
                <a:cs typeface="Arial"/>
                <a:sym typeface="Arial"/>
              </a:rPr>
              <a:t>A.</a:t>
            </a:r>
            <a:r>
              <a:rPr b="0" i="0" lang="en-US" sz="2800" u="none" cap="none" strike="noStrike">
                <a:latin typeface="Arial"/>
                <a:ea typeface="Arial"/>
                <a:cs typeface="Arial"/>
                <a:sym typeface="Arial"/>
              </a:rPr>
              <a:t> 200 people will be saved</a:t>
            </a:r>
            <a:endParaRPr b="0" i="0" sz="2800" u="none" cap="none" strike="noStrike">
              <a:latin typeface="Arial"/>
              <a:ea typeface="Arial"/>
              <a:cs typeface="Arial"/>
              <a:sym typeface="Arial"/>
            </a:endParaRPr>
          </a:p>
          <a:p>
            <a:pPr indent="-323999" lvl="1" marL="864000" marR="0" rtl="0" algn="l">
              <a:spcBef>
                <a:spcPts val="1134"/>
              </a:spcBef>
              <a:spcAft>
                <a:spcPts val="0"/>
              </a:spcAft>
              <a:buClr>
                <a:srgbClr val="000000"/>
              </a:buClr>
              <a:buSzPts val="1260"/>
              <a:buFont typeface="Noto Sans Symbols"/>
              <a:buChar char="●"/>
            </a:pPr>
            <a:r>
              <a:rPr b="1" i="1" lang="en-US" sz="2800" u="none" cap="none" strike="noStrike">
                <a:latin typeface="Arial"/>
                <a:ea typeface="Arial"/>
                <a:cs typeface="Arial"/>
                <a:sym typeface="Arial"/>
              </a:rPr>
              <a:t>B.</a:t>
            </a:r>
            <a:r>
              <a:rPr b="0" i="0" lang="en-US" sz="2800" u="none" cap="none" strike="noStrike">
                <a:latin typeface="Arial"/>
                <a:ea typeface="Arial"/>
                <a:cs typeface="Arial"/>
                <a:sym typeface="Arial"/>
              </a:rPr>
              <a:t> With probability 1/3, all 600 will be saved, and with probability 2/3, none will be saved</a:t>
            </a:r>
            <a:endParaRPr b="0" i="0" sz="2800" u="none" cap="none" strike="noStrike">
              <a:latin typeface="Arial"/>
              <a:ea typeface="Arial"/>
              <a:cs typeface="Arial"/>
              <a:sym typeface="Arial"/>
            </a:endParaRPr>
          </a:p>
          <a:p>
            <a:pPr indent="-323999" lvl="0" marL="431999" marR="0" rtl="0" algn="l">
              <a:spcBef>
                <a:spcPts val="1134"/>
              </a:spcBef>
              <a:spcAft>
                <a:spcPts val="0"/>
              </a:spcAft>
              <a:buClr>
                <a:srgbClr val="000000"/>
              </a:buClr>
              <a:buSzPts val="1440"/>
              <a:buFont typeface="Noto Sans Symbols"/>
              <a:buChar char="●"/>
            </a:pPr>
            <a:r>
              <a:rPr lang="en-US" sz="3200"/>
              <a:t>75</a:t>
            </a:r>
            <a:r>
              <a:rPr b="0" lang="en-US" sz="3200" strike="noStrike">
                <a:latin typeface="Arial"/>
                <a:ea typeface="Arial"/>
                <a:cs typeface="Arial"/>
                <a:sym typeface="Arial"/>
              </a:rPr>
              <a:t>% chose </a:t>
            </a:r>
            <a:r>
              <a:rPr b="1" i="1" lang="en-US" sz="3200" strike="noStrike">
                <a:latin typeface="Arial"/>
                <a:ea typeface="Arial"/>
                <a:cs typeface="Arial"/>
                <a:sym typeface="Arial"/>
              </a:rPr>
              <a:t>A (</a:t>
            </a:r>
            <a:r>
              <a:rPr b="1" i="1" lang="en-US" sz="3200"/>
              <a:t>6</a:t>
            </a:r>
            <a:r>
              <a:rPr b="1" i="1" lang="en-US" sz="3200" strike="noStrike">
                <a:latin typeface="Arial"/>
                <a:ea typeface="Arial"/>
                <a:cs typeface="Arial"/>
                <a:sym typeface="Arial"/>
              </a:rPr>
              <a:t>/</a:t>
            </a:r>
            <a:r>
              <a:rPr b="1" i="1" lang="en-US" sz="3200"/>
              <a:t>8</a:t>
            </a:r>
            <a:r>
              <a:rPr b="1" i="1" lang="en-US" sz="3200" strike="noStrike">
                <a:latin typeface="Arial"/>
                <a:ea typeface="Arial"/>
                <a:cs typeface="Arial"/>
                <a:sym typeface="Arial"/>
              </a:rPr>
              <a:t>)</a:t>
            </a:r>
            <a:endParaRPr b="0" sz="3200" strike="noStrike">
              <a:latin typeface="Arial"/>
              <a:ea typeface="Arial"/>
              <a:cs typeface="Arial"/>
              <a:sym typeface="Arial"/>
            </a:endParaRPr>
          </a:p>
          <a:p>
            <a:pPr indent="-232559" lvl="0" marL="431999"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9">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74"/>
          <p:cNvSpPr txBox="1"/>
          <p:nvPr/>
        </p:nvSpPr>
        <p:spPr>
          <a:xfrm>
            <a:off x="504000" y="301320"/>
            <a:ext cx="9071700" cy="1262100"/>
          </a:xfrm>
          <a:prstGeom prst="rect">
            <a:avLst/>
          </a:prstGeom>
          <a:noFill/>
          <a:ln>
            <a:noFill/>
          </a:ln>
        </p:spPr>
        <p:txBody>
          <a:bodyPr anchorCtr="0" anchor="ctr" bIns="0" lIns="0" spcFirstLastPara="1" rIns="0" wrap="square" tIns="0">
            <a:noAutofit/>
          </a:bodyPr>
          <a:lstStyle/>
          <a:p>
            <a:pPr indent="0" lvl="0" marL="457200" marR="0" rtl="0" algn="ctr">
              <a:spcBef>
                <a:spcPts val="0"/>
              </a:spcBef>
              <a:spcAft>
                <a:spcPts val="0"/>
              </a:spcAft>
              <a:buNone/>
            </a:pPr>
            <a:r>
              <a:rPr b="0" lang="en-US" sz="4400" strike="noStrike">
                <a:solidFill>
                  <a:srgbClr val="000099"/>
                </a:solidFill>
                <a:latin typeface="Arial"/>
                <a:ea typeface="Arial"/>
                <a:cs typeface="Arial"/>
                <a:sym typeface="Arial"/>
              </a:rPr>
              <a:t>Framing</a:t>
            </a:r>
            <a:endParaRPr b="0" sz="4400" strike="noStrike">
              <a:solidFill>
                <a:srgbClr val="000099"/>
              </a:solidFill>
              <a:latin typeface="Arial"/>
              <a:ea typeface="Arial"/>
              <a:cs typeface="Arial"/>
              <a:sym typeface="Arial"/>
            </a:endParaRPr>
          </a:p>
        </p:txBody>
      </p:sp>
      <p:sp>
        <p:nvSpPr>
          <p:cNvPr id="535" name="Google Shape;535;p74"/>
          <p:cNvSpPr txBox="1"/>
          <p:nvPr/>
        </p:nvSpPr>
        <p:spPr>
          <a:xfrm>
            <a:off x="504000" y="1769040"/>
            <a:ext cx="9071700" cy="5344800"/>
          </a:xfrm>
          <a:prstGeom prst="rect">
            <a:avLst/>
          </a:prstGeom>
          <a:noFill/>
          <a:ln>
            <a:noFill/>
          </a:ln>
        </p:spPr>
        <p:txBody>
          <a:bodyPr anchorCtr="0" anchor="t" bIns="0" lIns="0" spcFirstLastPara="1" rIns="0" wrap="square" tIns="0">
            <a:noAutofit/>
          </a:bodyPr>
          <a:lstStyle/>
          <a:p>
            <a:pPr indent="-323999" lvl="0" marL="431999" marR="0" rtl="0" algn="l">
              <a:spcBef>
                <a:spcPts val="0"/>
              </a:spcBef>
              <a:spcAft>
                <a:spcPts val="0"/>
              </a:spcAft>
              <a:buClr>
                <a:srgbClr val="000000"/>
              </a:buClr>
              <a:buSzPts val="1440"/>
              <a:buFont typeface="Noto Sans Symbols"/>
              <a:buChar char="●"/>
            </a:pPr>
            <a:r>
              <a:rPr b="1" i="1" lang="en-US" sz="3200" strike="noStrike">
                <a:latin typeface="Arial"/>
                <a:ea typeface="Arial"/>
                <a:cs typeface="Arial"/>
                <a:sym typeface="Arial"/>
              </a:rPr>
              <a:t>Results in </a:t>
            </a:r>
            <a:r>
              <a:rPr b="1" i="1" lang="en-US" sz="3200"/>
              <a:t>2019/02</a:t>
            </a:r>
            <a:endParaRPr b="0" sz="3200" strike="noStrike">
              <a:latin typeface="Arial"/>
              <a:ea typeface="Arial"/>
              <a:cs typeface="Arial"/>
              <a:sym typeface="Arial"/>
            </a:endParaRPr>
          </a:p>
          <a:p>
            <a:pPr indent="-323999" lvl="1" marL="864000" marR="0" rtl="0" algn="l">
              <a:spcBef>
                <a:spcPts val="1417"/>
              </a:spcBef>
              <a:spcAft>
                <a:spcPts val="0"/>
              </a:spcAft>
              <a:buClr>
                <a:srgbClr val="000000"/>
              </a:buClr>
              <a:buSzPts val="1260"/>
              <a:buFont typeface="Noto Sans Symbols"/>
              <a:buChar char="●"/>
            </a:pPr>
            <a:r>
              <a:rPr b="1" i="1" lang="en-US" sz="2800" u="none" cap="none" strike="noStrike">
                <a:latin typeface="Arial"/>
                <a:ea typeface="Arial"/>
                <a:cs typeface="Arial"/>
                <a:sym typeface="Arial"/>
              </a:rPr>
              <a:t>a.</a:t>
            </a:r>
            <a:r>
              <a:rPr b="0" i="0" lang="en-US" sz="2800" u="none" cap="none" strike="noStrike">
                <a:latin typeface="Arial"/>
                <a:ea typeface="Arial"/>
                <a:cs typeface="Arial"/>
                <a:sym typeface="Arial"/>
              </a:rPr>
              <a:t> 400 people will die</a:t>
            </a:r>
            <a:endParaRPr b="0" i="0" sz="2800" u="none" cap="none" strike="noStrike">
              <a:latin typeface="Arial"/>
              <a:ea typeface="Arial"/>
              <a:cs typeface="Arial"/>
              <a:sym typeface="Arial"/>
            </a:endParaRPr>
          </a:p>
          <a:p>
            <a:pPr indent="-323999" lvl="1" marL="864000" marR="0" rtl="0" algn="l">
              <a:spcBef>
                <a:spcPts val="1134"/>
              </a:spcBef>
              <a:spcAft>
                <a:spcPts val="0"/>
              </a:spcAft>
              <a:buClr>
                <a:srgbClr val="000000"/>
              </a:buClr>
              <a:buSzPts val="1260"/>
              <a:buFont typeface="Noto Sans Symbols"/>
              <a:buChar char="●"/>
            </a:pPr>
            <a:r>
              <a:rPr b="1" i="1" lang="en-US" sz="2800" u="none" cap="none" strike="noStrike">
                <a:latin typeface="Arial"/>
                <a:ea typeface="Arial"/>
                <a:cs typeface="Arial"/>
                <a:sym typeface="Arial"/>
              </a:rPr>
              <a:t>b.</a:t>
            </a:r>
            <a:r>
              <a:rPr b="0" i="0" lang="en-US" sz="2800" u="none" cap="none" strike="noStrike">
                <a:latin typeface="Arial"/>
                <a:ea typeface="Arial"/>
                <a:cs typeface="Arial"/>
                <a:sym typeface="Arial"/>
              </a:rPr>
              <a:t> With probability 1/3, 0 people will die, and with probability 2/3, 600 people will die</a:t>
            </a:r>
            <a:endParaRPr b="0" i="0" sz="2800" u="none" cap="none" strike="noStrike">
              <a:latin typeface="Arial"/>
              <a:ea typeface="Arial"/>
              <a:cs typeface="Arial"/>
              <a:sym typeface="Arial"/>
            </a:endParaRPr>
          </a:p>
          <a:p>
            <a:pPr indent="-323999" lvl="0" marL="431999" marR="0" rtl="0" algn="l">
              <a:spcBef>
                <a:spcPts val="1134"/>
              </a:spcBef>
              <a:spcAft>
                <a:spcPts val="0"/>
              </a:spcAft>
              <a:buClr>
                <a:srgbClr val="000000"/>
              </a:buClr>
              <a:buSzPts val="1440"/>
              <a:buFont typeface="Noto Sans Symbols"/>
              <a:buChar char="●"/>
            </a:pPr>
            <a:r>
              <a:rPr b="0" lang="en-US" sz="3200" strike="noStrike">
                <a:latin typeface="Arial"/>
                <a:ea typeface="Arial"/>
                <a:cs typeface="Arial"/>
                <a:sym typeface="Arial"/>
              </a:rPr>
              <a:t>30% chose </a:t>
            </a:r>
            <a:r>
              <a:rPr b="1" i="1" lang="en-US" sz="3200" strike="noStrike">
                <a:latin typeface="Arial"/>
                <a:ea typeface="Arial"/>
                <a:cs typeface="Arial"/>
                <a:sym typeface="Arial"/>
              </a:rPr>
              <a:t>a (11/37)</a:t>
            </a:r>
            <a:endParaRPr b="0" sz="3200" strike="noStrike">
              <a:latin typeface="Arial"/>
              <a:ea typeface="Arial"/>
              <a:cs typeface="Arial"/>
              <a:sym typeface="Arial"/>
            </a:endParaRPr>
          </a:p>
          <a:p>
            <a:pPr indent="-323999" lvl="1" marL="864000" marR="0" rtl="0" algn="l">
              <a:spcBef>
                <a:spcPts val="1417"/>
              </a:spcBef>
              <a:spcAft>
                <a:spcPts val="0"/>
              </a:spcAft>
              <a:buClr>
                <a:srgbClr val="000000"/>
              </a:buClr>
              <a:buSzPts val="1260"/>
              <a:buFont typeface="Noto Sans Symbols"/>
              <a:buChar char="●"/>
            </a:pPr>
            <a:r>
              <a:rPr b="1" i="1" lang="en-US" sz="2800" u="none" cap="none" strike="noStrike">
                <a:latin typeface="Arial"/>
                <a:ea typeface="Arial"/>
                <a:cs typeface="Arial"/>
                <a:sym typeface="Arial"/>
              </a:rPr>
              <a:t>A.</a:t>
            </a:r>
            <a:r>
              <a:rPr b="0" i="0" lang="en-US" sz="2800" u="none" cap="none" strike="noStrike">
                <a:latin typeface="Arial"/>
                <a:ea typeface="Arial"/>
                <a:cs typeface="Arial"/>
                <a:sym typeface="Arial"/>
              </a:rPr>
              <a:t> 200 people will be saved</a:t>
            </a:r>
            <a:endParaRPr b="0" i="0" sz="2800" u="none" cap="none" strike="noStrike">
              <a:latin typeface="Arial"/>
              <a:ea typeface="Arial"/>
              <a:cs typeface="Arial"/>
              <a:sym typeface="Arial"/>
            </a:endParaRPr>
          </a:p>
          <a:p>
            <a:pPr indent="-323999" lvl="1" marL="864000" marR="0" rtl="0" algn="l">
              <a:spcBef>
                <a:spcPts val="1134"/>
              </a:spcBef>
              <a:spcAft>
                <a:spcPts val="0"/>
              </a:spcAft>
              <a:buClr>
                <a:srgbClr val="000000"/>
              </a:buClr>
              <a:buSzPts val="1260"/>
              <a:buFont typeface="Noto Sans Symbols"/>
              <a:buChar char="●"/>
            </a:pPr>
            <a:r>
              <a:rPr b="1" i="1" lang="en-US" sz="2800" u="none" cap="none" strike="noStrike">
                <a:latin typeface="Arial"/>
                <a:ea typeface="Arial"/>
                <a:cs typeface="Arial"/>
                <a:sym typeface="Arial"/>
              </a:rPr>
              <a:t>B.</a:t>
            </a:r>
            <a:r>
              <a:rPr b="0" i="0" lang="en-US" sz="2800" u="none" cap="none" strike="noStrike">
                <a:latin typeface="Arial"/>
                <a:ea typeface="Arial"/>
                <a:cs typeface="Arial"/>
                <a:sym typeface="Arial"/>
              </a:rPr>
              <a:t> With probability 1/3, all 600 will be saved, and with probability 2/3, none will be saved</a:t>
            </a:r>
            <a:endParaRPr b="0" i="0" sz="2800" u="none" cap="none" strike="noStrike">
              <a:latin typeface="Arial"/>
              <a:ea typeface="Arial"/>
              <a:cs typeface="Arial"/>
              <a:sym typeface="Arial"/>
            </a:endParaRPr>
          </a:p>
          <a:p>
            <a:pPr indent="-323999" lvl="0" marL="431999" marR="0" rtl="0" algn="l">
              <a:spcBef>
                <a:spcPts val="1134"/>
              </a:spcBef>
              <a:spcAft>
                <a:spcPts val="0"/>
              </a:spcAft>
              <a:buClr>
                <a:srgbClr val="000000"/>
              </a:buClr>
              <a:buSzPts val="1440"/>
              <a:buFont typeface="Noto Sans Symbols"/>
              <a:buChar char="●"/>
            </a:pPr>
            <a:r>
              <a:rPr b="0" lang="en-US" sz="3200" strike="noStrike">
                <a:latin typeface="Arial"/>
                <a:ea typeface="Arial"/>
                <a:cs typeface="Arial"/>
                <a:sym typeface="Arial"/>
              </a:rPr>
              <a:t>48% chose </a:t>
            </a:r>
            <a:r>
              <a:rPr b="1" i="1" lang="en-US" sz="3200" strike="noStrike">
                <a:latin typeface="Arial"/>
                <a:ea typeface="Arial"/>
                <a:cs typeface="Arial"/>
                <a:sym typeface="Arial"/>
              </a:rPr>
              <a:t>A (14/29)</a:t>
            </a:r>
            <a:endParaRPr b="0" sz="3200" strike="noStrike">
              <a:latin typeface="Arial"/>
              <a:ea typeface="Arial"/>
              <a:cs typeface="Arial"/>
              <a:sym typeface="Arial"/>
            </a:endParaRPr>
          </a:p>
          <a:p>
            <a:pPr indent="-232559" lvl="0" marL="431999"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75"/>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457200" marR="0" rtl="0" algn="ctr">
              <a:spcBef>
                <a:spcPts val="0"/>
              </a:spcBef>
              <a:spcAft>
                <a:spcPts val="0"/>
              </a:spcAft>
              <a:buNone/>
            </a:pPr>
            <a:r>
              <a:rPr b="0" lang="en-US" sz="4400" strike="noStrike">
                <a:solidFill>
                  <a:srgbClr val="000099"/>
                </a:solidFill>
                <a:latin typeface="Arial"/>
                <a:ea typeface="Arial"/>
                <a:cs typeface="Arial"/>
                <a:sym typeface="Arial"/>
              </a:rPr>
              <a:t>Framing</a:t>
            </a:r>
            <a:endParaRPr b="0" sz="4400" strike="noStrike">
              <a:solidFill>
                <a:srgbClr val="000099"/>
              </a:solidFill>
              <a:latin typeface="Arial"/>
              <a:ea typeface="Arial"/>
              <a:cs typeface="Arial"/>
              <a:sym typeface="Arial"/>
            </a:endParaRPr>
          </a:p>
        </p:txBody>
      </p:sp>
      <p:sp>
        <p:nvSpPr>
          <p:cNvPr id="541" name="Google Shape;541;p75"/>
          <p:cNvSpPr txBox="1"/>
          <p:nvPr/>
        </p:nvSpPr>
        <p:spPr>
          <a:xfrm>
            <a:off x="504000" y="1769040"/>
            <a:ext cx="9071640" cy="534492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1" i="1" lang="en-US" sz="3200" strike="noStrike">
                <a:latin typeface="Arial"/>
                <a:ea typeface="Arial"/>
                <a:cs typeface="Arial"/>
                <a:sym typeface="Arial"/>
              </a:rPr>
              <a:t>Results in 2017/02</a:t>
            </a:r>
            <a:endParaRPr b="0" sz="3200" strike="noStrike">
              <a:latin typeface="Arial"/>
              <a:ea typeface="Arial"/>
              <a:cs typeface="Arial"/>
              <a:sym typeface="Arial"/>
            </a:endParaRPr>
          </a:p>
          <a:p>
            <a:pPr indent="-324000" lvl="1" marL="864000" marR="0" rtl="0" algn="l">
              <a:spcBef>
                <a:spcPts val="1417"/>
              </a:spcBef>
              <a:spcAft>
                <a:spcPts val="0"/>
              </a:spcAft>
              <a:buClr>
                <a:srgbClr val="000000"/>
              </a:buClr>
              <a:buSzPts val="1260"/>
              <a:buFont typeface="Noto Sans Symbols"/>
              <a:buChar char="●"/>
            </a:pPr>
            <a:r>
              <a:rPr b="1" i="1" lang="en-US" sz="2800" u="none" cap="none" strike="noStrike">
                <a:latin typeface="Arial"/>
                <a:ea typeface="Arial"/>
                <a:cs typeface="Arial"/>
                <a:sym typeface="Arial"/>
              </a:rPr>
              <a:t>a.</a:t>
            </a:r>
            <a:r>
              <a:rPr b="0" i="0" lang="en-US" sz="2800" u="none" cap="none" strike="noStrike">
                <a:latin typeface="Arial"/>
                <a:ea typeface="Arial"/>
                <a:cs typeface="Arial"/>
                <a:sym typeface="Arial"/>
              </a:rPr>
              <a:t> 400 people will die</a:t>
            </a:r>
            <a:endParaRPr b="0" i="0" sz="28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1260"/>
              <a:buFont typeface="Noto Sans Symbols"/>
              <a:buChar char="●"/>
            </a:pPr>
            <a:r>
              <a:rPr b="1" i="1" lang="en-US" sz="2800" u="none" cap="none" strike="noStrike">
                <a:latin typeface="Arial"/>
                <a:ea typeface="Arial"/>
                <a:cs typeface="Arial"/>
                <a:sym typeface="Arial"/>
              </a:rPr>
              <a:t>b.</a:t>
            </a:r>
            <a:r>
              <a:rPr b="0" i="0" lang="en-US" sz="2800" u="none" cap="none" strike="noStrike">
                <a:latin typeface="Arial"/>
                <a:ea typeface="Arial"/>
                <a:cs typeface="Arial"/>
                <a:sym typeface="Arial"/>
              </a:rPr>
              <a:t> With probability 1/3, 0 people will die, and with probability 2/3, 600 people will die</a:t>
            </a:r>
            <a:endParaRPr b="0" i="0" sz="2800" u="none" cap="none" strike="noStrike">
              <a:latin typeface="Arial"/>
              <a:ea typeface="Arial"/>
              <a:cs typeface="Arial"/>
              <a:sym typeface="Arial"/>
            </a:endParaRPr>
          </a:p>
          <a:p>
            <a:pPr indent="-324000" lvl="0" marL="432000" marR="0" rtl="0" algn="l">
              <a:spcBef>
                <a:spcPts val="1134"/>
              </a:spcBef>
              <a:spcAft>
                <a:spcPts val="0"/>
              </a:spcAft>
              <a:buClr>
                <a:srgbClr val="000000"/>
              </a:buClr>
              <a:buSzPts val="1440"/>
              <a:buFont typeface="Noto Sans Symbols"/>
              <a:buChar char="●"/>
            </a:pPr>
            <a:r>
              <a:rPr b="0" lang="en-US" sz="3200" strike="noStrike">
                <a:latin typeface="Arial"/>
                <a:ea typeface="Arial"/>
                <a:cs typeface="Arial"/>
                <a:sym typeface="Arial"/>
              </a:rPr>
              <a:t>19% chose </a:t>
            </a:r>
            <a:r>
              <a:rPr b="1" i="1" lang="en-US" sz="3200" strike="noStrike">
                <a:latin typeface="Arial"/>
                <a:ea typeface="Arial"/>
                <a:cs typeface="Arial"/>
                <a:sym typeface="Arial"/>
              </a:rPr>
              <a:t>a (5/26)</a:t>
            </a:r>
            <a:endParaRPr b="0" sz="3200" strike="noStrike">
              <a:latin typeface="Arial"/>
              <a:ea typeface="Arial"/>
              <a:cs typeface="Arial"/>
              <a:sym typeface="Arial"/>
            </a:endParaRPr>
          </a:p>
          <a:p>
            <a:pPr indent="-324000" lvl="1" marL="864000" marR="0" rtl="0" algn="l">
              <a:spcBef>
                <a:spcPts val="1417"/>
              </a:spcBef>
              <a:spcAft>
                <a:spcPts val="0"/>
              </a:spcAft>
              <a:buClr>
                <a:srgbClr val="000000"/>
              </a:buClr>
              <a:buSzPts val="1260"/>
              <a:buFont typeface="Noto Sans Symbols"/>
              <a:buChar char="●"/>
            </a:pPr>
            <a:r>
              <a:rPr b="1" i="1" lang="en-US" sz="2800" u="none" cap="none" strike="noStrike">
                <a:latin typeface="Arial"/>
                <a:ea typeface="Arial"/>
                <a:cs typeface="Arial"/>
                <a:sym typeface="Arial"/>
              </a:rPr>
              <a:t>A.</a:t>
            </a:r>
            <a:r>
              <a:rPr b="0" i="0" lang="en-US" sz="2800" u="none" cap="none" strike="noStrike">
                <a:latin typeface="Arial"/>
                <a:ea typeface="Arial"/>
                <a:cs typeface="Arial"/>
                <a:sym typeface="Arial"/>
              </a:rPr>
              <a:t> 200 people will be saved</a:t>
            </a:r>
            <a:endParaRPr b="0" i="0" sz="28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1260"/>
              <a:buFont typeface="Noto Sans Symbols"/>
              <a:buChar char="●"/>
            </a:pPr>
            <a:r>
              <a:rPr b="1" i="1" lang="en-US" sz="2800" u="none" cap="none" strike="noStrike">
                <a:latin typeface="Arial"/>
                <a:ea typeface="Arial"/>
                <a:cs typeface="Arial"/>
                <a:sym typeface="Arial"/>
              </a:rPr>
              <a:t>B.</a:t>
            </a:r>
            <a:r>
              <a:rPr b="0" i="0" lang="en-US" sz="2800" u="none" cap="none" strike="noStrike">
                <a:latin typeface="Arial"/>
                <a:ea typeface="Arial"/>
                <a:cs typeface="Arial"/>
                <a:sym typeface="Arial"/>
              </a:rPr>
              <a:t> With probability 1/3, all 600 will be saved, and with probability 2/3, none will be saved</a:t>
            </a:r>
            <a:endParaRPr b="0" i="0" sz="2800" u="none" cap="none" strike="noStrike">
              <a:latin typeface="Arial"/>
              <a:ea typeface="Arial"/>
              <a:cs typeface="Arial"/>
              <a:sym typeface="Arial"/>
            </a:endParaRPr>
          </a:p>
          <a:p>
            <a:pPr indent="-324000" lvl="0" marL="432000" marR="0" rtl="0" algn="l">
              <a:spcBef>
                <a:spcPts val="1134"/>
              </a:spcBef>
              <a:spcAft>
                <a:spcPts val="0"/>
              </a:spcAft>
              <a:buClr>
                <a:srgbClr val="000000"/>
              </a:buClr>
              <a:buSzPts val="1440"/>
              <a:buFont typeface="Noto Sans Symbols"/>
              <a:buChar char="●"/>
            </a:pPr>
            <a:r>
              <a:rPr b="0" lang="en-US" sz="3200" strike="noStrike">
                <a:latin typeface="Arial"/>
                <a:ea typeface="Arial"/>
                <a:cs typeface="Arial"/>
                <a:sym typeface="Arial"/>
              </a:rPr>
              <a:t>59% chose </a:t>
            </a:r>
            <a:r>
              <a:rPr b="1" i="1" lang="en-US" sz="3200" strike="noStrike">
                <a:latin typeface="Arial"/>
                <a:ea typeface="Arial"/>
                <a:cs typeface="Arial"/>
                <a:sym typeface="Arial"/>
              </a:rPr>
              <a:t>A (10/17)</a:t>
            </a:r>
            <a:endParaRPr b="0" sz="3200"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1">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76"/>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457200" marR="0" rtl="0" algn="ctr">
              <a:spcBef>
                <a:spcPts val="0"/>
              </a:spcBef>
              <a:spcAft>
                <a:spcPts val="0"/>
              </a:spcAft>
              <a:buNone/>
            </a:pPr>
            <a:r>
              <a:rPr b="0" lang="en-US" sz="4400" strike="noStrike">
                <a:solidFill>
                  <a:srgbClr val="000099"/>
                </a:solidFill>
                <a:latin typeface="Arial"/>
                <a:ea typeface="Arial"/>
                <a:cs typeface="Arial"/>
                <a:sym typeface="Arial"/>
              </a:rPr>
              <a:t>Framing</a:t>
            </a:r>
            <a:endParaRPr b="0" sz="4400" strike="noStrike">
              <a:solidFill>
                <a:srgbClr val="000099"/>
              </a:solidFill>
              <a:latin typeface="Arial"/>
              <a:ea typeface="Arial"/>
              <a:cs typeface="Arial"/>
              <a:sym typeface="Arial"/>
            </a:endParaRPr>
          </a:p>
        </p:txBody>
      </p:sp>
      <p:sp>
        <p:nvSpPr>
          <p:cNvPr id="547" name="Google Shape;547;p76"/>
          <p:cNvSpPr txBox="1"/>
          <p:nvPr/>
        </p:nvSpPr>
        <p:spPr>
          <a:xfrm>
            <a:off x="504000" y="1769040"/>
            <a:ext cx="9071640" cy="534492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1" i="1" lang="en-US" sz="3200" strike="noStrike">
                <a:latin typeface="Arial"/>
                <a:ea typeface="Arial"/>
                <a:cs typeface="Arial"/>
                <a:sym typeface="Arial"/>
              </a:rPr>
              <a:t>Results in 2016/02</a:t>
            </a:r>
            <a:endParaRPr b="0" sz="3200" strike="noStrike">
              <a:latin typeface="Arial"/>
              <a:ea typeface="Arial"/>
              <a:cs typeface="Arial"/>
              <a:sym typeface="Arial"/>
            </a:endParaRPr>
          </a:p>
          <a:p>
            <a:pPr indent="-324000" lvl="1" marL="864000" marR="0" rtl="0" algn="l">
              <a:spcBef>
                <a:spcPts val="1417"/>
              </a:spcBef>
              <a:spcAft>
                <a:spcPts val="0"/>
              </a:spcAft>
              <a:buClr>
                <a:srgbClr val="000000"/>
              </a:buClr>
              <a:buSzPts val="1260"/>
              <a:buFont typeface="Noto Sans Symbols"/>
              <a:buChar char="●"/>
            </a:pPr>
            <a:r>
              <a:rPr b="1" i="1" lang="en-US" sz="2800" u="none" cap="none" strike="noStrike">
                <a:latin typeface="Arial"/>
                <a:ea typeface="Arial"/>
                <a:cs typeface="Arial"/>
                <a:sym typeface="Arial"/>
              </a:rPr>
              <a:t>a.</a:t>
            </a:r>
            <a:r>
              <a:rPr b="0" i="0" lang="en-US" sz="2800" u="none" cap="none" strike="noStrike">
                <a:latin typeface="Arial"/>
                <a:ea typeface="Arial"/>
                <a:cs typeface="Arial"/>
                <a:sym typeface="Arial"/>
              </a:rPr>
              <a:t> 400 people will die</a:t>
            </a:r>
            <a:endParaRPr b="0" i="0" sz="28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1260"/>
              <a:buFont typeface="Noto Sans Symbols"/>
              <a:buChar char="●"/>
            </a:pPr>
            <a:r>
              <a:rPr b="1" i="1" lang="en-US" sz="2800" u="none" cap="none" strike="noStrike">
                <a:latin typeface="Arial"/>
                <a:ea typeface="Arial"/>
                <a:cs typeface="Arial"/>
                <a:sym typeface="Arial"/>
              </a:rPr>
              <a:t>b.</a:t>
            </a:r>
            <a:r>
              <a:rPr b="0" i="0" lang="en-US" sz="2800" u="none" cap="none" strike="noStrike">
                <a:latin typeface="Arial"/>
                <a:ea typeface="Arial"/>
                <a:cs typeface="Arial"/>
                <a:sym typeface="Arial"/>
              </a:rPr>
              <a:t> With probability 1/3, 0 people will die, and with probability 2/3, 600 people will die</a:t>
            </a:r>
            <a:endParaRPr b="0" i="0" sz="2800" u="none" cap="none" strike="noStrike">
              <a:latin typeface="Arial"/>
              <a:ea typeface="Arial"/>
              <a:cs typeface="Arial"/>
              <a:sym typeface="Arial"/>
            </a:endParaRPr>
          </a:p>
          <a:p>
            <a:pPr indent="-324000" lvl="0" marL="432000" marR="0" rtl="0" algn="l">
              <a:spcBef>
                <a:spcPts val="1134"/>
              </a:spcBef>
              <a:spcAft>
                <a:spcPts val="0"/>
              </a:spcAft>
              <a:buClr>
                <a:srgbClr val="000000"/>
              </a:buClr>
              <a:buSzPts val="1440"/>
              <a:buFont typeface="Noto Sans Symbols"/>
              <a:buChar char="●"/>
            </a:pPr>
            <a:r>
              <a:rPr b="0" lang="en-US" sz="3200" strike="noStrike">
                <a:latin typeface="Arial"/>
                <a:ea typeface="Arial"/>
                <a:cs typeface="Arial"/>
                <a:sym typeface="Arial"/>
              </a:rPr>
              <a:t>22% chose </a:t>
            </a:r>
            <a:r>
              <a:rPr b="1" i="1" lang="en-US" sz="3200" strike="noStrike">
                <a:latin typeface="Arial"/>
                <a:ea typeface="Arial"/>
                <a:cs typeface="Arial"/>
                <a:sym typeface="Arial"/>
              </a:rPr>
              <a:t>a</a:t>
            </a:r>
            <a:endParaRPr b="0" sz="3200" strike="noStrike">
              <a:latin typeface="Arial"/>
              <a:ea typeface="Arial"/>
              <a:cs typeface="Arial"/>
              <a:sym typeface="Arial"/>
            </a:endParaRPr>
          </a:p>
          <a:p>
            <a:pPr indent="-324000" lvl="1" marL="864000" marR="0" rtl="0" algn="l">
              <a:spcBef>
                <a:spcPts val="1417"/>
              </a:spcBef>
              <a:spcAft>
                <a:spcPts val="0"/>
              </a:spcAft>
              <a:buClr>
                <a:srgbClr val="000000"/>
              </a:buClr>
              <a:buSzPts val="1260"/>
              <a:buFont typeface="Noto Sans Symbols"/>
              <a:buChar char="●"/>
            </a:pPr>
            <a:r>
              <a:rPr b="1" i="1" lang="en-US" sz="2800" u="none" cap="none" strike="noStrike">
                <a:latin typeface="Arial"/>
                <a:ea typeface="Arial"/>
                <a:cs typeface="Arial"/>
                <a:sym typeface="Arial"/>
              </a:rPr>
              <a:t>A.</a:t>
            </a:r>
            <a:r>
              <a:rPr b="0" i="0" lang="en-US" sz="2800" u="none" cap="none" strike="noStrike">
                <a:latin typeface="Arial"/>
                <a:ea typeface="Arial"/>
                <a:cs typeface="Arial"/>
                <a:sym typeface="Arial"/>
              </a:rPr>
              <a:t> 200 people will be saved</a:t>
            </a:r>
            <a:endParaRPr b="0" i="0" sz="28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1260"/>
              <a:buFont typeface="Noto Sans Symbols"/>
              <a:buChar char="●"/>
            </a:pPr>
            <a:r>
              <a:rPr b="1" i="1" lang="en-US" sz="2800" u="none" cap="none" strike="noStrike">
                <a:latin typeface="Arial"/>
                <a:ea typeface="Arial"/>
                <a:cs typeface="Arial"/>
                <a:sym typeface="Arial"/>
              </a:rPr>
              <a:t>B.</a:t>
            </a:r>
            <a:r>
              <a:rPr b="0" i="0" lang="en-US" sz="2800" u="none" cap="none" strike="noStrike">
                <a:latin typeface="Arial"/>
                <a:ea typeface="Arial"/>
                <a:cs typeface="Arial"/>
                <a:sym typeface="Arial"/>
              </a:rPr>
              <a:t> With probability 1/3, all 600 will be saved, and with probability 2/3, none will be saved</a:t>
            </a:r>
            <a:endParaRPr b="0" i="0" sz="2800" u="none" cap="none" strike="noStrike">
              <a:latin typeface="Arial"/>
              <a:ea typeface="Arial"/>
              <a:cs typeface="Arial"/>
              <a:sym typeface="Arial"/>
            </a:endParaRPr>
          </a:p>
          <a:p>
            <a:pPr indent="-324000" lvl="0" marL="432000" marR="0" rtl="0" algn="l">
              <a:spcBef>
                <a:spcPts val="1134"/>
              </a:spcBef>
              <a:spcAft>
                <a:spcPts val="0"/>
              </a:spcAft>
              <a:buClr>
                <a:srgbClr val="000000"/>
              </a:buClr>
              <a:buSzPts val="1440"/>
              <a:buFont typeface="Noto Sans Symbols"/>
              <a:buChar char="●"/>
            </a:pPr>
            <a:r>
              <a:rPr b="0" lang="en-US" sz="3200" strike="noStrike">
                <a:latin typeface="Arial"/>
                <a:ea typeface="Arial"/>
                <a:cs typeface="Arial"/>
                <a:sym typeface="Arial"/>
              </a:rPr>
              <a:t>56% chose </a:t>
            </a:r>
            <a:r>
              <a:rPr b="1" i="1" lang="en-US" sz="3200" strike="noStrike">
                <a:latin typeface="Arial"/>
                <a:ea typeface="Arial"/>
                <a:cs typeface="Arial"/>
                <a:sym typeface="Arial"/>
              </a:rPr>
              <a:t>A</a:t>
            </a:r>
            <a:endParaRPr b="0" sz="3200"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7"/>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457200" marR="0" rtl="0" algn="ctr">
              <a:spcBef>
                <a:spcPts val="0"/>
              </a:spcBef>
              <a:spcAft>
                <a:spcPts val="0"/>
              </a:spcAft>
              <a:buNone/>
            </a:pPr>
            <a:r>
              <a:rPr b="0" lang="en-US" sz="4400" strike="noStrike">
                <a:solidFill>
                  <a:srgbClr val="000099"/>
                </a:solidFill>
                <a:latin typeface="Arial"/>
                <a:ea typeface="Arial"/>
                <a:cs typeface="Arial"/>
                <a:sym typeface="Arial"/>
              </a:rPr>
              <a:t>Framing</a:t>
            </a:r>
            <a:endParaRPr b="0" sz="4400" strike="noStrike">
              <a:solidFill>
                <a:srgbClr val="000099"/>
              </a:solidFill>
              <a:latin typeface="Arial"/>
              <a:ea typeface="Arial"/>
              <a:cs typeface="Arial"/>
              <a:sym typeface="Arial"/>
            </a:endParaRPr>
          </a:p>
        </p:txBody>
      </p:sp>
      <p:sp>
        <p:nvSpPr>
          <p:cNvPr id="553" name="Google Shape;553;p77"/>
          <p:cNvSpPr txBox="1"/>
          <p:nvPr/>
        </p:nvSpPr>
        <p:spPr>
          <a:xfrm>
            <a:off x="504000" y="1769040"/>
            <a:ext cx="9071640" cy="534492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1" lang="en-US" sz="3200" u="sng" strike="noStrike">
                <a:latin typeface="Arial"/>
                <a:ea typeface="Arial"/>
                <a:cs typeface="Arial"/>
                <a:sym typeface="Arial"/>
              </a:rPr>
              <a:t>Results in 2015-2</a:t>
            </a:r>
            <a:endParaRPr b="0" sz="3200" strike="noStrike">
              <a:latin typeface="Arial"/>
              <a:ea typeface="Arial"/>
              <a:cs typeface="Arial"/>
              <a:sym typeface="Arial"/>
            </a:endParaRPr>
          </a:p>
          <a:p>
            <a:pPr indent="-324000" lvl="1" marL="864000" marR="0" rtl="0" algn="l">
              <a:spcBef>
                <a:spcPts val="1417"/>
              </a:spcBef>
              <a:spcAft>
                <a:spcPts val="0"/>
              </a:spcAft>
              <a:buClr>
                <a:srgbClr val="000000"/>
              </a:buClr>
              <a:buSzPts val="1260"/>
              <a:buFont typeface="Noto Sans Symbols"/>
              <a:buChar char="●"/>
            </a:pPr>
            <a:r>
              <a:rPr b="1" i="1" lang="en-US" sz="2800" u="none" cap="none" strike="noStrike">
                <a:latin typeface="Arial"/>
                <a:ea typeface="Arial"/>
                <a:cs typeface="Arial"/>
                <a:sym typeface="Arial"/>
              </a:rPr>
              <a:t>a.</a:t>
            </a:r>
            <a:r>
              <a:rPr b="0" i="0" lang="en-US" sz="2800" u="none" cap="none" strike="noStrike">
                <a:latin typeface="Arial"/>
                <a:ea typeface="Arial"/>
                <a:cs typeface="Arial"/>
                <a:sym typeface="Arial"/>
              </a:rPr>
              <a:t> 400 people will die</a:t>
            </a:r>
            <a:endParaRPr b="0" i="0" sz="28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1260"/>
              <a:buFont typeface="Noto Sans Symbols"/>
              <a:buChar char="●"/>
            </a:pPr>
            <a:r>
              <a:rPr b="1" i="1" lang="en-US" sz="2800" u="none" cap="none" strike="noStrike">
                <a:latin typeface="Arial"/>
                <a:ea typeface="Arial"/>
                <a:cs typeface="Arial"/>
                <a:sym typeface="Arial"/>
              </a:rPr>
              <a:t>b.</a:t>
            </a:r>
            <a:r>
              <a:rPr b="0" i="0" lang="en-US" sz="2800" u="none" cap="none" strike="noStrike">
                <a:latin typeface="Arial"/>
                <a:ea typeface="Arial"/>
                <a:cs typeface="Arial"/>
                <a:sym typeface="Arial"/>
              </a:rPr>
              <a:t> With probability 1/3, 0 people will die, and with probability 2/3, 600 people will die</a:t>
            </a:r>
            <a:endParaRPr b="0" i="0" sz="2800" u="none" cap="none" strike="noStrike">
              <a:latin typeface="Arial"/>
              <a:ea typeface="Arial"/>
              <a:cs typeface="Arial"/>
              <a:sym typeface="Arial"/>
            </a:endParaRPr>
          </a:p>
          <a:p>
            <a:pPr indent="-324000" lvl="0" marL="432000" marR="0" rtl="0" algn="l">
              <a:spcBef>
                <a:spcPts val="1134"/>
              </a:spcBef>
              <a:spcAft>
                <a:spcPts val="0"/>
              </a:spcAft>
              <a:buClr>
                <a:srgbClr val="000000"/>
              </a:buClr>
              <a:buSzPts val="1440"/>
              <a:buFont typeface="Noto Sans Symbols"/>
              <a:buChar char="●"/>
            </a:pPr>
            <a:r>
              <a:rPr b="0" lang="en-US" sz="3200" strike="noStrike">
                <a:latin typeface="Arial"/>
                <a:ea typeface="Arial"/>
                <a:cs typeface="Arial"/>
                <a:sym typeface="Arial"/>
              </a:rPr>
              <a:t>27% chose </a:t>
            </a:r>
            <a:r>
              <a:rPr b="1" i="1" lang="en-US" sz="3200" strike="noStrike">
                <a:latin typeface="Arial"/>
                <a:ea typeface="Arial"/>
                <a:cs typeface="Arial"/>
                <a:sym typeface="Arial"/>
              </a:rPr>
              <a:t>a</a:t>
            </a:r>
            <a:endParaRPr b="0" sz="3200" strike="noStrike">
              <a:latin typeface="Arial"/>
              <a:ea typeface="Arial"/>
              <a:cs typeface="Arial"/>
              <a:sym typeface="Arial"/>
            </a:endParaRPr>
          </a:p>
          <a:p>
            <a:pPr indent="-324000" lvl="1" marL="864000" marR="0" rtl="0" algn="l">
              <a:spcBef>
                <a:spcPts val="1417"/>
              </a:spcBef>
              <a:spcAft>
                <a:spcPts val="0"/>
              </a:spcAft>
              <a:buClr>
                <a:srgbClr val="000000"/>
              </a:buClr>
              <a:buSzPts val="1260"/>
              <a:buFont typeface="Noto Sans Symbols"/>
              <a:buChar char="●"/>
            </a:pPr>
            <a:r>
              <a:rPr b="1" i="1" lang="en-US" sz="2800" u="none" cap="none" strike="noStrike">
                <a:latin typeface="Arial"/>
                <a:ea typeface="Arial"/>
                <a:cs typeface="Arial"/>
                <a:sym typeface="Arial"/>
              </a:rPr>
              <a:t>A.</a:t>
            </a:r>
            <a:r>
              <a:rPr b="0" i="0" lang="en-US" sz="2800" u="none" cap="none" strike="noStrike">
                <a:latin typeface="Arial"/>
                <a:ea typeface="Arial"/>
                <a:cs typeface="Arial"/>
                <a:sym typeface="Arial"/>
              </a:rPr>
              <a:t> 200 people will be saved</a:t>
            </a:r>
            <a:endParaRPr b="0" i="0" sz="28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1260"/>
              <a:buFont typeface="Noto Sans Symbols"/>
              <a:buChar char="●"/>
            </a:pPr>
            <a:r>
              <a:rPr b="1" i="1" lang="en-US" sz="2800" u="none" cap="none" strike="noStrike">
                <a:latin typeface="Arial"/>
                <a:ea typeface="Arial"/>
                <a:cs typeface="Arial"/>
                <a:sym typeface="Arial"/>
              </a:rPr>
              <a:t>B.</a:t>
            </a:r>
            <a:r>
              <a:rPr b="0" i="0" lang="en-US" sz="2800" u="none" cap="none" strike="noStrike">
                <a:latin typeface="Arial"/>
                <a:ea typeface="Arial"/>
                <a:cs typeface="Arial"/>
                <a:sym typeface="Arial"/>
              </a:rPr>
              <a:t> With probability 1/3, all 600 will be saved, and with probability 2/3, none will be saved</a:t>
            </a:r>
            <a:endParaRPr b="0" i="0" sz="2800" u="none" cap="none" strike="noStrike">
              <a:latin typeface="Arial"/>
              <a:ea typeface="Arial"/>
              <a:cs typeface="Arial"/>
              <a:sym typeface="Arial"/>
            </a:endParaRPr>
          </a:p>
          <a:p>
            <a:pPr indent="-324000" lvl="0" marL="432000" marR="0" rtl="0" algn="l">
              <a:spcBef>
                <a:spcPts val="1134"/>
              </a:spcBef>
              <a:spcAft>
                <a:spcPts val="0"/>
              </a:spcAft>
              <a:buClr>
                <a:srgbClr val="000000"/>
              </a:buClr>
              <a:buSzPts val="1440"/>
              <a:buFont typeface="Noto Sans Symbols"/>
              <a:buChar char="●"/>
            </a:pPr>
            <a:r>
              <a:rPr b="0" lang="en-US" sz="3200" strike="noStrike">
                <a:latin typeface="Arial"/>
                <a:ea typeface="Arial"/>
                <a:cs typeface="Arial"/>
                <a:sym typeface="Arial"/>
              </a:rPr>
              <a:t>57% chose </a:t>
            </a:r>
            <a:r>
              <a:rPr b="1" i="1" lang="en-US" sz="3200" strike="noStrike">
                <a:latin typeface="Arial"/>
                <a:ea typeface="Arial"/>
                <a:cs typeface="Arial"/>
                <a:sym typeface="Arial"/>
              </a:rPr>
              <a:t>A</a:t>
            </a:r>
            <a:endParaRPr b="0" sz="3200"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3">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78"/>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Framing</a:t>
            </a:r>
            <a:endParaRPr b="0" sz="4400" strike="noStrike">
              <a:solidFill>
                <a:srgbClr val="000099"/>
              </a:solidFill>
              <a:latin typeface="Arial"/>
              <a:ea typeface="Arial"/>
              <a:cs typeface="Arial"/>
              <a:sym typeface="Arial"/>
            </a:endParaRPr>
          </a:p>
        </p:txBody>
      </p:sp>
      <p:sp>
        <p:nvSpPr>
          <p:cNvPr id="559" name="Google Shape;559;p78"/>
          <p:cNvSpPr txBox="1"/>
          <p:nvPr/>
        </p:nvSpPr>
        <p:spPr>
          <a:xfrm>
            <a:off x="504000" y="1769040"/>
            <a:ext cx="9071640" cy="46422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Experiment conducted by Tversky and Kahneman (1986)</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Whereas only 22% of the first group chose </a:t>
            </a:r>
            <a:r>
              <a:rPr b="1" i="1" lang="en-US" sz="3200" strike="noStrike">
                <a:latin typeface="Arial"/>
                <a:ea typeface="Arial"/>
                <a:cs typeface="Arial"/>
                <a:sym typeface="Arial"/>
              </a:rPr>
              <a:t>a</a:t>
            </a:r>
            <a:r>
              <a:rPr b="0" lang="en-US" sz="3200" strike="noStrike">
                <a:latin typeface="Arial"/>
                <a:ea typeface="Arial"/>
                <a:cs typeface="Arial"/>
                <a:sym typeface="Arial"/>
              </a:rPr>
              <a:t>, 72% of the second group chose </a:t>
            </a:r>
            <a:r>
              <a:rPr b="1" i="1" lang="en-US" sz="3200" strike="noStrike">
                <a:latin typeface="Arial"/>
                <a:ea typeface="Arial"/>
                <a:cs typeface="Arial"/>
                <a:sym typeface="Arial"/>
              </a:rPr>
              <a:t>A</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These are “problematic” results since by any reasonable criterion </a:t>
            </a:r>
            <a:r>
              <a:rPr b="1" i="1" lang="en-US" sz="3200" strike="noStrike">
                <a:latin typeface="Arial"/>
                <a:ea typeface="Arial"/>
                <a:cs typeface="Arial"/>
                <a:sym typeface="Arial"/>
              </a:rPr>
              <a:t>a</a:t>
            </a:r>
            <a:r>
              <a:rPr b="0" lang="en-US" sz="3200" strike="noStrike">
                <a:latin typeface="Arial"/>
                <a:ea typeface="Arial"/>
                <a:cs typeface="Arial"/>
                <a:sym typeface="Arial"/>
              </a:rPr>
              <a:t> and </a:t>
            </a:r>
            <a:r>
              <a:rPr b="1" i="1" lang="en-US" sz="3200" strike="noStrike">
                <a:latin typeface="Arial"/>
                <a:ea typeface="Arial"/>
                <a:cs typeface="Arial"/>
                <a:sym typeface="Arial"/>
              </a:rPr>
              <a:t>A</a:t>
            </a:r>
            <a:r>
              <a:rPr b="0" lang="en-US" sz="3200" strike="noStrike">
                <a:latin typeface="Arial"/>
                <a:ea typeface="Arial"/>
                <a:cs typeface="Arial"/>
                <a:sym typeface="Arial"/>
              </a:rPr>
              <a:t> are identical alternatives, as are </a:t>
            </a:r>
            <a:r>
              <a:rPr b="1" i="1" lang="en-US" sz="3200" strike="noStrike">
                <a:latin typeface="Arial"/>
                <a:ea typeface="Arial"/>
                <a:cs typeface="Arial"/>
                <a:sym typeface="Arial"/>
              </a:rPr>
              <a:t>b</a:t>
            </a:r>
            <a:r>
              <a:rPr b="0" lang="en-US" sz="3200" strike="noStrike">
                <a:latin typeface="Arial"/>
                <a:ea typeface="Arial"/>
                <a:cs typeface="Arial"/>
                <a:sym typeface="Arial"/>
              </a:rPr>
              <a:t> and </a:t>
            </a:r>
            <a:r>
              <a:rPr b="1" i="1" lang="en-US" sz="3200" strike="noStrike">
                <a:latin typeface="Arial"/>
                <a:ea typeface="Arial"/>
                <a:cs typeface="Arial"/>
                <a:sym typeface="Arial"/>
              </a:rPr>
              <a:t>B</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Thus, the choice from </a:t>
            </a:r>
            <a:r>
              <a:rPr b="1" i="1" lang="en-US" sz="3200" strike="noStrike">
                <a:latin typeface="Arial"/>
                <a:ea typeface="Arial"/>
                <a:cs typeface="Arial"/>
                <a:sym typeface="Arial"/>
              </a:rPr>
              <a:t>{a, b}</a:t>
            </a:r>
            <a:r>
              <a:rPr b="0" lang="en-US" sz="3200" strike="noStrike">
                <a:latin typeface="Arial"/>
                <a:ea typeface="Arial"/>
                <a:cs typeface="Arial"/>
                <a:sym typeface="Arial"/>
              </a:rPr>
              <a:t> should be consistent with the choice from </a:t>
            </a:r>
            <a:r>
              <a:rPr b="1" i="1" lang="en-US" sz="3200" strike="noStrike">
                <a:latin typeface="Arial"/>
                <a:ea typeface="Arial"/>
                <a:cs typeface="Arial"/>
                <a:sym typeface="Arial"/>
              </a:rPr>
              <a:t>{b, B}</a:t>
            </a:r>
            <a:endParaRPr b="0" sz="3200"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9">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79"/>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Framing</a:t>
            </a:r>
            <a:endParaRPr b="0" sz="4400" strike="noStrike">
              <a:solidFill>
                <a:srgbClr val="000099"/>
              </a:solidFill>
              <a:latin typeface="Arial"/>
              <a:ea typeface="Arial"/>
              <a:cs typeface="Arial"/>
              <a:sym typeface="Arial"/>
            </a:endParaRPr>
          </a:p>
        </p:txBody>
      </p:sp>
      <p:sp>
        <p:nvSpPr>
          <p:cNvPr id="565" name="Google Shape;565;p79"/>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Overall, the results expose the sensitivity of choice to the </a:t>
            </a:r>
            <a:r>
              <a:rPr b="1" i="1" lang="en-US" sz="3200" u="sng" strike="noStrike">
                <a:latin typeface="Arial"/>
                <a:ea typeface="Arial"/>
                <a:cs typeface="Arial"/>
                <a:sym typeface="Arial"/>
              </a:rPr>
              <a:t>framing</a:t>
            </a:r>
            <a:r>
              <a:rPr b="0" lang="en-US" sz="3200" strike="noStrike">
                <a:latin typeface="Arial"/>
                <a:ea typeface="Arial"/>
                <a:cs typeface="Arial"/>
                <a:sym typeface="Arial"/>
              </a:rPr>
              <a:t> of the alternatives</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What is more basic to rational decision making than taking the same choice when only the manner in which the problems are stated is different?</a:t>
            </a:r>
            <a:endParaRPr b="0" sz="3200"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5">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80"/>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Simplifying the Choice Problem and the Use of Similarities</a:t>
            </a:r>
            <a:endParaRPr b="0" sz="4400" strike="noStrike">
              <a:solidFill>
                <a:srgbClr val="000099"/>
              </a:solidFill>
              <a:latin typeface="Arial"/>
              <a:ea typeface="Arial"/>
              <a:cs typeface="Arial"/>
              <a:sym typeface="Arial"/>
            </a:endParaRPr>
          </a:p>
        </p:txBody>
      </p:sp>
      <p:sp>
        <p:nvSpPr>
          <p:cNvPr id="571" name="Google Shape;571;p80"/>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Which roulette do you prefer, </a:t>
            </a:r>
            <a:r>
              <a:rPr b="1" i="1" lang="en-US" sz="3200" strike="noStrike">
                <a:latin typeface="Arial"/>
                <a:ea typeface="Arial"/>
                <a:cs typeface="Arial"/>
                <a:sym typeface="Arial"/>
              </a:rPr>
              <a:t>a</a:t>
            </a:r>
            <a:r>
              <a:rPr b="0" lang="en-US" sz="3200" strike="noStrike">
                <a:latin typeface="Arial"/>
                <a:ea typeface="Arial"/>
                <a:cs typeface="Arial"/>
                <a:sym typeface="Arial"/>
              </a:rPr>
              <a:t> or </a:t>
            </a:r>
            <a:r>
              <a:rPr b="1" i="1" lang="en-US" sz="3200" strike="noStrike">
                <a:latin typeface="Arial"/>
                <a:ea typeface="Arial"/>
                <a:cs typeface="Arial"/>
                <a:sym typeface="Arial"/>
              </a:rPr>
              <a:t>b</a:t>
            </a:r>
            <a:r>
              <a:rPr b="0" lang="en-US" sz="3200" strike="noStrike">
                <a:latin typeface="Arial"/>
                <a:ea typeface="Arial"/>
                <a:cs typeface="Arial"/>
                <a:sym typeface="Arial"/>
              </a:rPr>
              <a:t>?</a:t>
            </a:r>
            <a:endParaRPr b="0" sz="3200"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p:txBody>
      </p:sp>
      <p:pic>
        <p:nvPicPr>
          <p:cNvPr id="572" name="Google Shape;572;p80"/>
          <p:cNvPicPr preferRelativeResize="0"/>
          <p:nvPr/>
        </p:nvPicPr>
        <p:blipFill rotWithShape="1">
          <a:blip r:embed="rId3">
            <a:alphaModFix/>
          </a:blip>
          <a:srcRect b="0" l="0" r="0" t="0"/>
          <a:stretch/>
        </p:blipFill>
        <p:spPr>
          <a:xfrm>
            <a:off x="728640" y="3299400"/>
            <a:ext cx="8004960" cy="285444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81"/>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Simplifying the Choice Problem and the Use of Similarities</a:t>
            </a:r>
            <a:endParaRPr b="0" sz="4400" strike="noStrike">
              <a:solidFill>
                <a:srgbClr val="000099"/>
              </a:solidFill>
              <a:latin typeface="Arial"/>
              <a:ea typeface="Arial"/>
              <a:cs typeface="Arial"/>
              <a:sym typeface="Arial"/>
            </a:endParaRPr>
          </a:p>
        </p:txBody>
      </p:sp>
      <p:sp>
        <p:nvSpPr>
          <p:cNvPr id="578" name="Google Shape;578;p81"/>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Which roulette do you prefer, </a:t>
            </a:r>
            <a:r>
              <a:rPr b="1" i="1" lang="en-US" sz="3200" strike="noStrike">
                <a:latin typeface="Arial"/>
                <a:ea typeface="Arial"/>
                <a:cs typeface="Arial"/>
                <a:sym typeface="Arial"/>
              </a:rPr>
              <a:t>a</a:t>
            </a:r>
            <a:r>
              <a:rPr b="0" lang="en-US" sz="3200" strike="noStrike">
                <a:latin typeface="Arial"/>
                <a:ea typeface="Arial"/>
                <a:cs typeface="Arial"/>
                <a:sym typeface="Arial"/>
              </a:rPr>
              <a:t> or </a:t>
            </a:r>
            <a:r>
              <a:rPr b="1" i="1" lang="en-US" sz="3200" strike="noStrike">
                <a:latin typeface="Arial"/>
                <a:ea typeface="Arial"/>
                <a:cs typeface="Arial"/>
                <a:sym typeface="Arial"/>
              </a:rPr>
              <a:t>b</a:t>
            </a:r>
            <a:r>
              <a:rPr b="0" lang="en-US" sz="3200" strike="noStrike">
                <a:latin typeface="Arial"/>
                <a:ea typeface="Arial"/>
                <a:cs typeface="Arial"/>
                <a:sym typeface="Arial"/>
              </a:rPr>
              <a:t>?</a:t>
            </a:r>
            <a:endParaRPr b="0" sz="3200"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p:txBody>
      </p:sp>
      <p:pic>
        <p:nvPicPr>
          <p:cNvPr id="579" name="Google Shape;579;p81"/>
          <p:cNvPicPr preferRelativeResize="0"/>
          <p:nvPr/>
        </p:nvPicPr>
        <p:blipFill rotWithShape="1">
          <a:blip r:embed="rId3">
            <a:alphaModFix/>
          </a:blip>
          <a:srcRect b="0" l="0" r="0" t="0"/>
          <a:stretch/>
        </p:blipFill>
        <p:spPr>
          <a:xfrm>
            <a:off x="487800" y="2837520"/>
            <a:ext cx="9079920" cy="37872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82"/>
          <p:cNvSpPr txBox="1"/>
          <p:nvPr/>
        </p:nvSpPr>
        <p:spPr>
          <a:xfrm>
            <a:off x="504000" y="301320"/>
            <a:ext cx="9071700" cy="12621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Results for our class</a:t>
            </a:r>
            <a:endParaRPr b="0" sz="4400" strike="noStrike">
              <a:solidFill>
                <a:srgbClr val="000099"/>
              </a:solidFill>
              <a:latin typeface="Arial"/>
              <a:ea typeface="Arial"/>
              <a:cs typeface="Arial"/>
              <a:sym typeface="Arial"/>
            </a:endParaRPr>
          </a:p>
        </p:txBody>
      </p:sp>
      <p:sp>
        <p:nvSpPr>
          <p:cNvPr id="585" name="Google Shape;585;p82"/>
          <p:cNvSpPr txBox="1"/>
          <p:nvPr/>
        </p:nvSpPr>
        <p:spPr>
          <a:xfrm>
            <a:off x="504000" y="1769040"/>
            <a:ext cx="9071700" cy="5446800"/>
          </a:xfrm>
          <a:prstGeom prst="rect">
            <a:avLst/>
          </a:prstGeom>
          <a:noFill/>
          <a:ln>
            <a:noFill/>
          </a:ln>
        </p:spPr>
        <p:txBody>
          <a:bodyPr anchorCtr="0" anchor="t" bIns="0" lIns="0" spcFirstLastPara="1" rIns="0" wrap="square" tIns="0">
            <a:noAutofit/>
          </a:bodyPr>
          <a:lstStyle/>
          <a:p>
            <a:pPr indent="-323999" lvl="0" marL="431999"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Which roulette do you prefer, </a:t>
            </a:r>
            <a:r>
              <a:rPr b="1" i="1" lang="en-US" sz="3200" strike="noStrike">
                <a:latin typeface="Arial"/>
                <a:ea typeface="Arial"/>
                <a:cs typeface="Arial"/>
                <a:sym typeface="Arial"/>
              </a:rPr>
              <a:t>a</a:t>
            </a:r>
            <a:r>
              <a:rPr b="0" lang="en-US" sz="3200" strike="noStrike">
                <a:latin typeface="Arial"/>
                <a:ea typeface="Arial"/>
                <a:cs typeface="Arial"/>
                <a:sym typeface="Arial"/>
              </a:rPr>
              <a:t> or </a:t>
            </a:r>
            <a:r>
              <a:rPr b="1" i="1" lang="en-US" sz="3200" strike="noStrike">
                <a:latin typeface="Arial"/>
                <a:ea typeface="Arial"/>
                <a:cs typeface="Arial"/>
                <a:sym typeface="Arial"/>
              </a:rPr>
              <a:t>b</a:t>
            </a:r>
            <a:r>
              <a:rPr b="0" lang="en-US" sz="3200" strike="noStrike">
                <a:latin typeface="Arial"/>
                <a:ea typeface="Arial"/>
                <a:cs typeface="Arial"/>
                <a:sym typeface="Arial"/>
              </a:rPr>
              <a:t>?</a:t>
            </a:r>
            <a:endParaRPr b="0" sz="3200" strike="noStrike">
              <a:latin typeface="Arial"/>
              <a:ea typeface="Arial"/>
              <a:cs typeface="Arial"/>
              <a:sym typeface="Arial"/>
            </a:endParaRPr>
          </a:p>
          <a:p>
            <a:pPr indent="-232559" lvl="0" marL="431999"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232559" lvl="0" marL="431999"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232559" lvl="0" marL="431999"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232559" lvl="0" marL="431999"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232559" lvl="0" marL="431999"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323999" lvl="0" marL="431999" marR="0" rtl="0" algn="l">
              <a:spcBef>
                <a:spcPts val="1417"/>
              </a:spcBef>
              <a:spcAft>
                <a:spcPts val="0"/>
              </a:spcAft>
              <a:buClr>
                <a:srgbClr val="000000"/>
              </a:buClr>
              <a:buSzPts val="1440"/>
              <a:buFont typeface="Noto Sans Symbols"/>
              <a:buChar char="●"/>
            </a:pPr>
            <a:r>
              <a:rPr lang="en-US" sz="3200"/>
              <a:t>0</a:t>
            </a:r>
            <a:r>
              <a:rPr b="0" lang="en-US" sz="3200" strike="noStrike">
                <a:latin typeface="Arial"/>
                <a:ea typeface="Arial"/>
                <a:cs typeface="Arial"/>
                <a:sym typeface="Arial"/>
              </a:rPr>
              <a:t>% of the students chose </a:t>
            </a:r>
            <a:r>
              <a:rPr b="1" i="1" lang="en-US" sz="3200" strike="noStrike">
                <a:latin typeface="Arial"/>
                <a:ea typeface="Arial"/>
                <a:cs typeface="Arial"/>
                <a:sym typeface="Arial"/>
              </a:rPr>
              <a:t>a (</a:t>
            </a:r>
            <a:r>
              <a:rPr b="1" i="1" lang="en-US" sz="3200"/>
              <a:t>0</a:t>
            </a:r>
            <a:r>
              <a:rPr b="1" i="1" lang="en-US" sz="3200" strike="noStrike">
                <a:latin typeface="Arial"/>
                <a:ea typeface="Arial"/>
                <a:cs typeface="Arial"/>
                <a:sym typeface="Arial"/>
              </a:rPr>
              <a:t>/</a:t>
            </a:r>
            <a:r>
              <a:rPr b="1" i="1" lang="en-US" sz="3200"/>
              <a:t>3</a:t>
            </a:r>
            <a:r>
              <a:rPr b="1" i="1" lang="en-US" sz="3200" strike="noStrike">
                <a:latin typeface="Arial"/>
                <a:ea typeface="Arial"/>
                <a:cs typeface="Arial"/>
                <a:sym typeface="Arial"/>
              </a:rPr>
              <a:t>)</a:t>
            </a:r>
            <a:endParaRPr b="0" sz="3200" strike="noStrike">
              <a:latin typeface="Arial"/>
              <a:ea typeface="Arial"/>
              <a:cs typeface="Arial"/>
              <a:sym typeface="Arial"/>
            </a:endParaRPr>
          </a:p>
          <a:p>
            <a:pPr indent="-232559" lvl="1" marL="864000" marR="0" rtl="0" algn="l">
              <a:spcBef>
                <a:spcPts val="1417"/>
              </a:spcBef>
              <a:spcAft>
                <a:spcPts val="0"/>
              </a:spcAft>
              <a:buClr>
                <a:srgbClr val="000000"/>
              </a:buClr>
              <a:buSzPts val="1440"/>
              <a:buFont typeface="Noto Sans Symbols"/>
              <a:buNone/>
            </a:pPr>
            <a:r>
              <a:t/>
            </a:r>
            <a:endParaRPr b="0" i="0" sz="3200" u="none" cap="none" strike="noStrike">
              <a:latin typeface="Arial"/>
              <a:ea typeface="Arial"/>
              <a:cs typeface="Arial"/>
              <a:sym typeface="Arial"/>
            </a:endParaRPr>
          </a:p>
          <a:p>
            <a:pPr indent="-232559" lvl="0" marL="431999" marR="0" rtl="0" algn="l">
              <a:spcBef>
                <a:spcPts val="1134"/>
              </a:spcBef>
              <a:spcAft>
                <a:spcPts val="0"/>
              </a:spcAft>
              <a:buClr>
                <a:srgbClr val="000000"/>
              </a:buClr>
              <a:buSzPts val="1440"/>
              <a:buFont typeface="Noto Sans Symbols"/>
              <a:buNone/>
            </a:pPr>
            <a:r>
              <a:t/>
            </a:r>
            <a:endParaRPr b="0" sz="3200" strike="noStrike">
              <a:latin typeface="Arial"/>
              <a:ea typeface="Arial"/>
              <a:cs typeface="Arial"/>
              <a:sym typeface="Arial"/>
            </a:endParaRPr>
          </a:p>
        </p:txBody>
      </p:sp>
      <p:pic>
        <p:nvPicPr>
          <p:cNvPr id="586" name="Google Shape;586;p82"/>
          <p:cNvPicPr preferRelativeResize="0"/>
          <p:nvPr/>
        </p:nvPicPr>
        <p:blipFill rotWithShape="1">
          <a:blip r:embed="rId3">
            <a:alphaModFix/>
          </a:blip>
          <a:srcRect b="0" l="0" r="0" t="0"/>
          <a:stretch/>
        </p:blipFill>
        <p:spPr>
          <a:xfrm>
            <a:off x="728280" y="2399400"/>
            <a:ext cx="8004960" cy="285444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4400" u="none" cap="none" strike="noStrike">
                <a:solidFill>
                  <a:srgbClr val="000099"/>
                </a:solidFill>
                <a:latin typeface="Arial"/>
                <a:ea typeface="Arial"/>
                <a:cs typeface="Arial"/>
                <a:sym typeface="Arial"/>
              </a:rPr>
              <a:t>Choice functions</a:t>
            </a:r>
            <a:endParaRPr b="0" i="0" sz="4400" u="none" cap="none" strike="noStrike">
              <a:solidFill>
                <a:srgbClr val="000099"/>
              </a:solidFill>
              <a:latin typeface="Arial"/>
              <a:ea typeface="Arial"/>
              <a:cs typeface="Arial"/>
              <a:sym typeface="Arial"/>
            </a:endParaRPr>
          </a:p>
        </p:txBody>
      </p:sp>
      <p:sp>
        <p:nvSpPr>
          <p:cNvPr id="108" name="Google Shape;108;p20"/>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0" lvl="0" marL="457200" marR="0" rtl="0" algn="l">
              <a:spcBef>
                <a:spcPts val="0"/>
              </a:spcBef>
              <a:spcAft>
                <a:spcPts val="0"/>
              </a:spcAft>
              <a:buNone/>
            </a:pPr>
            <a:r>
              <a:rPr b="1" i="1" lang="en-US" sz="3200" u="none" cap="none" strike="noStrike">
                <a:latin typeface="Arial"/>
                <a:ea typeface="Arial"/>
                <a:cs typeface="Arial"/>
                <a:sym typeface="Arial"/>
              </a:rPr>
              <a:t>X</a:t>
            </a:r>
            <a:r>
              <a:rPr b="0" i="0" lang="en-US" sz="3200" u="none" cap="none" strike="noStrike">
                <a:latin typeface="Arial"/>
                <a:ea typeface="Arial"/>
                <a:cs typeface="Arial"/>
                <a:sym typeface="Arial"/>
              </a:rPr>
              <a:t> = the set of all CS graduate programs in the world</a:t>
            </a:r>
            <a:endParaRPr b="0" i="0" sz="3200" u="none" cap="none" strike="noStrike">
              <a:latin typeface="Arial"/>
              <a:ea typeface="Arial"/>
              <a:cs typeface="Arial"/>
              <a:sym typeface="Arial"/>
            </a:endParaRPr>
          </a:p>
        </p:txBody>
      </p:sp>
      <p:pic>
        <p:nvPicPr>
          <p:cNvPr id="109" name="Google Shape;109;p20"/>
          <p:cNvPicPr preferRelativeResize="0"/>
          <p:nvPr/>
        </p:nvPicPr>
        <p:blipFill rotWithShape="1">
          <a:blip r:embed="rId3">
            <a:alphaModFix/>
          </a:blip>
          <a:srcRect b="0" l="0" r="0" t="0"/>
          <a:stretch/>
        </p:blipFill>
        <p:spPr>
          <a:xfrm>
            <a:off x="3240000" y="2880000"/>
            <a:ext cx="1980000" cy="1980000"/>
          </a:xfrm>
          <a:prstGeom prst="rect">
            <a:avLst/>
          </a:prstGeom>
          <a:noFill/>
          <a:ln>
            <a:noFill/>
          </a:ln>
        </p:spPr>
      </p:pic>
      <p:pic>
        <p:nvPicPr>
          <p:cNvPr id="110" name="Google Shape;110;p20"/>
          <p:cNvPicPr preferRelativeResize="0"/>
          <p:nvPr/>
        </p:nvPicPr>
        <p:blipFill rotWithShape="1">
          <a:blip r:embed="rId4">
            <a:alphaModFix/>
          </a:blip>
          <a:srcRect b="0" l="0" r="0" t="0"/>
          <a:stretch/>
        </p:blipFill>
        <p:spPr>
          <a:xfrm>
            <a:off x="7651440" y="2880000"/>
            <a:ext cx="2088000" cy="1665360"/>
          </a:xfrm>
          <a:prstGeom prst="rect">
            <a:avLst/>
          </a:prstGeom>
          <a:noFill/>
          <a:ln>
            <a:noFill/>
          </a:ln>
        </p:spPr>
      </p:pic>
      <p:pic>
        <p:nvPicPr>
          <p:cNvPr id="111" name="Google Shape;111;p20"/>
          <p:cNvPicPr preferRelativeResize="0"/>
          <p:nvPr/>
        </p:nvPicPr>
        <p:blipFill rotWithShape="1">
          <a:blip r:embed="rId5">
            <a:alphaModFix/>
          </a:blip>
          <a:srcRect b="0" l="0" r="0" t="0"/>
          <a:stretch/>
        </p:blipFill>
        <p:spPr>
          <a:xfrm>
            <a:off x="5760000" y="3195720"/>
            <a:ext cx="1578600" cy="1304280"/>
          </a:xfrm>
          <a:prstGeom prst="rect">
            <a:avLst/>
          </a:prstGeom>
          <a:noFill/>
          <a:ln>
            <a:noFill/>
          </a:ln>
        </p:spPr>
      </p:pic>
      <p:pic>
        <p:nvPicPr>
          <p:cNvPr id="112" name="Google Shape;112;p20"/>
          <p:cNvPicPr preferRelativeResize="0"/>
          <p:nvPr/>
        </p:nvPicPr>
        <p:blipFill rotWithShape="1">
          <a:blip r:embed="rId6">
            <a:alphaModFix/>
          </a:blip>
          <a:srcRect b="0" l="0" r="0" t="0"/>
          <a:stretch/>
        </p:blipFill>
        <p:spPr>
          <a:xfrm>
            <a:off x="540000" y="4860000"/>
            <a:ext cx="1980000" cy="1980000"/>
          </a:xfrm>
          <a:prstGeom prst="rect">
            <a:avLst/>
          </a:prstGeom>
          <a:noFill/>
          <a:ln>
            <a:noFill/>
          </a:ln>
        </p:spPr>
      </p:pic>
      <p:pic>
        <p:nvPicPr>
          <p:cNvPr id="113" name="Google Shape;113;p20"/>
          <p:cNvPicPr preferRelativeResize="0"/>
          <p:nvPr/>
        </p:nvPicPr>
        <p:blipFill rotWithShape="1">
          <a:blip r:embed="rId7">
            <a:alphaModFix/>
          </a:blip>
          <a:srcRect b="0" l="0" r="0" t="0"/>
          <a:stretch/>
        </p:blipFill>
        <p:spPr>
          <a:xfrm>
            <a:off x="8100000" y="6120000"/>
            <a:ext cx="1723680" cy="1190160"/>
          </a:xfrm>
          <a:prstGeom prst="rect">
            <a:avLst/>
          </a:prstGeom>
          <a:noFill/>
          <a:ln>
            <a:noFill/>
          </a:ln>
        </p:spPr>
      </p:pic>
      <p:pic>
        <p:nvPicPr>
          <p:cNvPr id="114" name="Google Shape;114;p20"/>
          <p:cNvPicPr preferRelativeResize="0"/>
          <p:nvPr/>
        </p:nvPicPr>
        <p:blipFill rotWithShape="1">
          <a:blip r:embed="rId8">
            <a:alphaModFix/>
          </a:blip>
          <a:srcRect b="0" l="0" r="0" t="0"/>
          <a:stretch/>
        </p:blipFill>
        <p:spPr>
          <a:xfrm>
            <a:off x="2700000" y="6206760"/>
            <a:ext cx="3362400" cy="1353240"/>
          </a:xfrm>
          <a:prstGeom prst="rect">
            <a:avLst/>
          </a:prstGeom>
          <a:noFill/>
          <a:ln>
            <a:noFill/>
          </a:ln>
        </p:spPr>
      </p:pic>
      <p:pic>
        <p:nvPicPr>
          <p:cNvPr id="115" name="Google Shape;115;p20"/>
          <p:cNvPicPr preferRelativeResize="0"/>
          <p:nvPr/>
        </p:nvPicPr>
        <p:blipFill rotWithShape="1">
          <a:blip r:embed="rId9">
            <a:alphaModFix/>
          </a:blip>
          <a:srcRect b="0" l="0" r="0" t="0"/>
          <a:stretch/>
        </p:blipFill>
        <p:spPr>
          <a:xfrm>
            <a:off x="4977000" y="5220000"/>
            <a:ext cx="2763000" cy="1079280"/>
          </a:xfrm>
          <a:prstGeom prst="rect">
            <a:avLst/>
          </a:prstGeom>
          <a:noFill/>
          <a:ln>
            <a:noFill/>
          </a:ln>
        </p:spPr>
      </p:pic>
      <p:pic>
        <p:nvPicPr>
          <p:cNvPr id="116" name="Google Shape;116;p20"/>
          <p:cNvPicPr preferRelativeResize="0"/>
          <p:nvPr/>
        </p:nvPicPr>
        <p:blipFill rotWithShape="1">
          <a:blip r:embed="rId10">
            <a:alphaModFix/>
          </a:blip>
          <a:srcRect b="0" l="0" r="0" t="0"/>
          <a:stretch/>
        </p:blipFill>
        <p:spPr>
          <a:xfrm>
            <a:off x="240840" y="3240000"/>
            <a:ext cx="2819160" cy="12060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83"/>
          <p:cNvSpPr txBox="1"/>
          <p:nvPr/>
        </p:nvSpPr>
        <p:spPr>
          <a:xfrm>
            <a:off x="504000" y="301320"/>
            <a:ext cx="9071700" cy="12621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Results for </a:t>
            </a:r>
            <a:r>
              <a:rPr b="0" lang="en-US" sz="4400" strike="noStrike">
                <a:solidFill>
                  <a:srgbClr val="000099"/>
                </a:solidFill>
                <a:latin typeface="Arial"/>
                <a:ea typeface="Arial"/>
                <a:cs typeface="Arial"/>
                <a:sym typeface="Arial"/>
              </a:rPr>
              <a:t>our class</a:t>
            </a:r>
            <a:endParaRPr b="0" sz="4400" strike="noStrike">
              <a:solidFill>
                <a:srgbClr val="000099"/>
              </a:solidFill>
              <a:latin typeface="Arial"/>
              <a:ea typeface="Arial"/>
              <a:cs typeface="Arial"/>
              <a:sym typeface="Arial"/>
            </a:endParaRPr>
          </a:p>
        </p:txBody>
      </p:sp>
      <p:sp>
        <p:nvSpPr>
          <p:cNvPr id="592" name="Google Shape;592;p83"/>
          <p:cNvSpPr txBox="1"/>
          <p:nvPr/>
        </p:nvSpPr>
        <p:spPr>
          <a:xfrm>
            <a:off x="504000" y="1769040"/>
            <a:ext cx="9071700" cy="4906500"/>
          </a:xfrm>
          <a:prstGeom prst="rect">
            <a:avLst/>
          </a:prstGeom>
          <a:noFill/>
          <a:ln>
            <a:noFill/>
          </a:ln>
        </p:spPr>
        <p:txBody>
          <a:bodyPr anchorCtr="0" anchor="t" bIns="0" lIns="0" spcFirstLastPara="1" rIns="0" wrap="square" tIns="0">
            <a:noAutofit/>
          </a:bodyPr>
          <a:lstStyle/>
          <a:p>
            <a:pPr indent="-323999" lvl="0" marL="431999"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Which roulette do you prefer, </a:t>
            </a:r>
            <a:r>
              <a:rPr b="1" i="1" lang="en-US" sz="3200" strike="noStrike">
                <a:latin typeface="Arial"/>
                <a:ea typeface="Arial"/>
                <a:cs typeface="Arial"/>
                <a:sym typeface="Arial"/>
              </a:rPr>
              <a:t>c</a:t>
            </a:r>
            <a:r>
              <a:rPr b="0" lang="en-US" sz="3200" strike="noStrike">
                <a:latin typeface="Arial"/>
                <a:ea typeface="Arial"/>
                <a:cs typeface="Arial"/>
                <a:sym typeface="Arial"/>
              </a:rPr>
              <a:t> or </a:t>
            </a:r>
            <a:r>
              <a:rPr b="1" i="1" lang="en-US" sz="3200" strike="noStrike">
                <a:latin typeface="Arial"/>
                <a:ea typeface="Arial"/>
                <a:cs typeface="Arial"/>
                <a:sym typeface="Arial"/>
              </a:rPr>
              <a:t>d</a:t>
            </a:r>
            <a:r>
              <a:rPr b="0" lang="en-US" sz="3200" strike="noStrike">
                <a:latin typeface="Arial"/>
                <a:ea typeface="Arial"/>
                <a:cs typeface="Arial"/>
                <a:sym typeface="Arial"/>
              </a:rPr>
              <a:t>?</a:t>
            </a:r>
            <a:endParaRPr b="0" sz="3200" strike="noStrike">
              <a:latin typeface="Arial"/>
              <a:ea typeface="Arial"/>
              <a:cs typeface="Arial"/>
              <a:sym typeface="Arial"/>
            </a:endParaRPr>
          </a:p>
          <a:p>
            <a:pPr indent="-232559" lvl="0" marL="431999"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232559" lvl="0" marL="431999"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232559" lvl="0" marL="431999"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232559" lvl="0" marL="431999"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232559" lvl="0" marL="431999"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232559" lvl="0" marL="431999"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323999" lvl="0" marL="431999" marR="0" rtl="0" algn="l">
              <a:spcBef>
                <a:spcPts val="1417"/>
              </a:spcBef>
              <a:spcAft>
                <a:spcPts val="0"/>
              </a:spcAft>
              <a:buClr>
                <a:srgbClr val="000000"/>
              </a:buClr>
              <a:buSzPts val="1440"/>
              <a:buFont typeface="Noto Sans Symbols"/>
              <a:buChar char="●"/>
            </a:pPr>
            <a:r>
              <a:rPr lang="en-US" sz="3200"/>
              <a:t>0</a:t>
            </a:r>
            <a:r>
              <a:rPr b="0" lang="en-US" sz="3200" strike="noStrike">
                <a:latin typeface="Arial"/>
                <a:ea typeface="Arial"/>
                <a:cs typeface="Arial"/>
                <a:sym typeface="Arial"/>
              </a:rPr>
              <a:t>% of the students chose </a:t>
            </a:r>
            <a:r>
              <a:rPr b="1" i="1" lang="en-US" sz="3200" strike="noStrike">
                <a:latin typeface="Arial"/>
                <a:ea typeface="Arial"/>
                <a:cs typeface="Arial"/>
                <a:sym typeface="Arial"/>
              </a:rPr>
              <a:t>c (</a:t>
            </a:r>
            <a:r>
              <a:rPr b="1" i="1" lang="en-US" sz="3200"/>
              <a:t>0</a:t>
            </a:r>
            <a:r>
              <a:rPr b="1" i="1" lang="en-US" sz="3200" strike="noStrike">
                <a:latin typeface="Arial"/>
                <a:ea typeface="Arial"/>
                <a:cs typeface="Arial"/>
                <a:sym typeface="Arial"/>
              </a:rPr>
              <a:t>/</a:t>
            </a:r>
            <a:r>
              <a:rPr b="1" i="1" lang="en-US" sz="3200"/>
              <a:t>9</a:t>
            </a:r>
            <a:r>
              <a:rPr b="1" i="1" lang="en-US" sz="3200" strike="noStrike">
                <a:latin typeface="Arial"/>
                <a:ea typeface="Arial"/>
                <a:cs typeface="Arial"/>
                <a:sym typeface="Arial"/>
              </a:rPr>
              <a:t>)</a:t>
            </a:r>
            <a:endParaRPr b="0" sz="3200" strike="noStrike">
              <a:latin typeface="Arial"/>
              <a:ea typeface="Arial"/>
              <a:cs typeface="Arial"/>
              <a:sym typeface="Arial"/>
            </a:endParaRPr>
          </a:p>
        </p:txBody>
      </p:sp>
      <p:pic>
        <p:nvPicPr>
          <p:cNvPr id="593" name="Google Shape;593;p83"/>
          <p:cNvPicPr preferRelativeResize="0"/>
          <p:nvPr/>
        </p:nvPicPr>
        <p:blipFill rotWithShape="1">
          <a:blip r:embed="rId3">
            <a:alphaModFix/>
          </a:blip>
          <a:srcRect b="0" l="0" r="0" t="0"/>
          <a:stretch/>
        </p:blipFill>
        <p:spPr>
          <a:xfrm>
            <a:off x="1233360" y="2446920"/>
            <a:ext cx="7553161" cy="315036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84"/>
          <p:cNvSpPr txBox="1"/>
          <p:nvPr/>
        </p:nvSpPr>
        <p:spPr>
          <a:xfrm>
            <a:off x="504000" y="301320"/>
            <a:ext cx="9071700" cy="12621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Results for </a:t>
            </a:r>
            <a:r>
              <a:rPr lang="en-US" sz="4400">
                <a:solidFill>
                  <a:srgbClr val="000099"/>
                </a:solidFill>
              </a:rPr>
              <a:t>2024/01</a:t>
            </a:r>
            <a:endParaRPr b="0" sz="4400" strike="noStrike">
              <a:solidFill>
                <a:srgbClr val="000099"/>
              </a:solidFill>
              <a:latin typeface="Arial"/>
              <a:ea typeface="Arial"/>
              <a:cs typeface="Arial"/>
              <a:sym typeface="Arial"/>
            </a:endParaRPr>
          </a:p>
        </p:txBody>
      </p:sp>
      <p:sp>
        <p:nvSpPr>
          <p:cNvPr id="599" name="Google Shape;599;p84"/>
          <p:cNvSpPr txBox="1"/>
          <p:nvPr/>
        </p:nvSpPr>
        <p:spPr>
          <a:xfrm>
            <a:off x="504000" y="1769040"/>
            <a:ext cx="9071700" cy="5446800"/>
          </a:xfrm>
          <a:prstGeom prst="rect">
            <a:avLst/>
          </a:prstGeom>
          <a:noFill/>
          <a:ln>
            <a:noFill/>
          </a:ln>
        </p:spPr>
        <p:txBody>
          <a:bodyPr anchorCtr="0" anchor="t" bIns="0" lIns="0" spcFirstLastPara="1" rIns="0" wrap="square" tIns="0">
            <a:noAutofit/>
          </a:bodyPr>
          <a:lstStyle/>
          <a:p>
            <a:pPr indent="-323999" lvl="0" marL="431999"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Which roulette do you prefer, </a:t>
            </a:r>
            <a:r>
              <a:rPr b="1" i="1" lang="en-US" sz="3200" strike="noStrike">
                <a:latin typeface="Arial"/>
                <a:ea typeface="Arial"/>
                <a:cs typeface="Arial"/>
                <a:sym typeface="Arial"/>
              </a:rPr>
              <a:t>a</a:t>
            </a:r>
            <a:r>
              <a:rPr b="0" lang="en-US" sz="3200" strike="noStrike">
                <a:latin typeface="Arial"/>
                <a:ea typeface="Arial"/>
                <a:cs typeface="Arial"/>
                <a:sym typeface="Arial"/>
              </a:rPr>
              <a:t> or </a:t>
            </a:r>
            <a:r>
              <a:rPr b="1" i="1" lang="en-US" sz="3200" strike="noStrike">
                <a:latin typeface="Arial"/>
                <a:ea typeface="Arial"/>
                <a:cs typeface="Arial"/>
                <a:sym typeface="Arial"/>
              </a:rPr>
              <a:t>b</a:t>
            </a:r>
            <a:r>
              <a:rPr b="0" lang="en-US" sz="3200" strike="noStrike">
                <a:latin typeface="Arial"/>
                <a:ea typeface="Arial"/>
                <a:cs typeface="Arial"/>
                <a:sym typeface="Arial"/>
              </a:rPr>
              <a:t>?</a:t>
            </a:r>
            <a:endParaRPr b="0" sz="3200" strike="noStrike">
              <a:latin typeface="Arial"/>
              <a:ea typeface="Arial"/>
              <a:cs typeface="Arial"/>
              <a:sym typeface="Arial"/>
            </a:endParaRPr>
          </a:p>
          <a:p>
            <a:pPr indent="-232559" lvl="0" marL="431999"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232559" lvl="0" marL="431999"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232559" lvl="0" marL="431999"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232559" lvl="0" marL="431999"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232559" lvl="0" marL="431999"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323999" lvl="0" marL="431999" marR="0" rtl="0" algn="l">
              <a:spcBef>
                <a:spcPts val="1417"/>
              </a:spcBef>
              <a:spcAft>
                <a:spcPts val="0"/>
              </a:spcAft>
              <a:buClr>
                <a:srgbClr val="000000"/>
              </a:buClr>
              <a:buSzPts val="1440"/>
              <a:buFont typeface="Noto Sans Symbols"/>
              <a:buChar char="●"/>
            </a:pPr>
            <a:r>
              <a:rPr lang="en-US" sz="3200"/>
              <a:t>29</a:t>
            </a:r>
            <a:r>
              <a:rPr b="0" lang="en-US" sz="3200" strike="noStrike">
                <a:latin typeface="Arial"/>
                <a:ea typeface="Arial"/>
                <a:cs typeface="Arial"/>
                <a:sym typeface="Arial"/>
              </a:rPr>
              <a:t>% of the students chose </a:t>
            </a:r>
            <a:r>
              <a:rPr b="1" i="1" lang="en-US" sz="3200" strike="noStrike">
                <a:latin typeface="Arial"/>
                <a:ea typeface="Arial"/>
                <a:cs typeface="Arial"/>
                <a:sym typeface="Arial"/>
              </a:rPr>
              <a:t>a (</a:t>
            </a:r>
            <a:r>
              <a:rPr b="1" i="1" lang="en-US" sz="3200"/>
              <a:t>2</a:t>
            </a:r>
            <a:r>
              <a:rPr b="1" i="1" lang="en-US" sz="3200" strike="noStrike">
                <a:latin typeface="Arial"/>
                <a:ea typeface="Arial"/>
                <a:cs typeface="Arial"/>
                <a:sym typeface="Arial"/>
              </a:rPr>
              <a:t>/</a:t>
            </a:r>
            <a:r>
              <a:rPr b="1" i="1" lang="en-US" sz="3200"/>
              <a:t>7</a:t>
            </a:r>
            <a:r>
              <a:rPr b="1" i="1" lang="en-US" sz="3200" strike="noStrike">
                <a:latin typeface="Arial"/>
                <a:ea typeface="Arial"/>
                <a:cs typeface="Arial"/>
                <a:sym typeface="Arial"/>
              </a:rPr>
              <a:t>)</a:t>
            </a:r>
            <a:endParaRPr b="0" sz="3200" strike="noStrike">
              <a:latin typeface="Arial"/>
              <a:ea typeface="Arial"/>
              <a:cs typeface="Arial"/>
              <a:sym typeface="Arial"/>
            </a:endParaRPr>
          </a:p>
          <a:p>
            <a:pPr indent="-232559" lvl="1" marL="864000" marR="0" rtl="0" algn="l">
              <a:spcBef>
                <a:spcPts val="1417"/>
              </a:spcBef>
              <a:spcAft>
                <a:spcPts val="0"/>
              </a:spcAft>
              <a:buClr>
                <a:srgbClr val="000000"/>
              </a:buClr>
              <a:buSzPts val="1440"/>
              <a:buFont typeface="Noto Sans Symbols"/>
              <a:buNone/>
            </a:pPr>
            <a:r>
              <a:t/>
            </a:r>
            <a:endParaRPr b="0" i="0" sz="3200" u="none" cap="none" strike="noStrike">
              <a:latin typeface="Arial"/>
              <a:ea typeface="Arial"/>
              <a:cs typeface="Arial"/>
              <a:sym typeface="Arial"/>
            </a:endParaRPr>
          </a:p>
          <a:p>
            <a:pPr indent="-232559" lvl="0" marL="431999" marR="0" rtl="0" algn="l">
              <a:spcBef>
                <a:spcPts val="1134"/>
              </a:spcBef>
              <a:spcAft>
                <a:spcPts val="0"/>
              </a:spcAft>
              <a:buClr>
                <a:srgbClr val="000000"/>
              </a:buClr>
              <a:buSzPts val="1440"/>
              <a:buFont typeface="Noto Sans Symbols"/>
              <a:buNone/>
            </a:pPr>
            <a:r>
              <a:t/>
            </a:r>
            <a:endParaRPr b="0" sz="3200" strike="noStrike">
              <a:latin typeface="Arial"/>
              <a:ea typeface="Arial"/>
              <a:cs typeface="Arial"/>
              <a:sym typeface="Arial"/>
            </a:endParaRPr>
          </a:p>
        </p:txBody>
      </p:sp>
      <p:pic>
        <p:nvPicPr>
          <p:cNvPr id="600" name="Google Shape;600;p84"/>
          <p:cNvPicPr preferRelativeResize="0"/>
          <p:nvPr/>
        </p:nvPicPr>
        <p:blipFill rotWithShape="1">
          <a:blip r:embed="rId3">
            <a:alphaModFix/>
          </a:blip>
          <a:srcRect b="0" l="0" r="0" t="0"/>
          <a:stretch/>
        </p:blipFill>
        <p:spPr>
          <a:xfrm>
            <a:off x="728280" y="2399400"/>
            <a:ext cx="8004960" cy="285444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85"/>
          <p:cNvSpPr txBox="1"/>
          <p:nvPr/>
        </p:nvSpPr>
        <p:spPr>
          <a:xfrm>
            <a:off x="504000" y="301320"/>
            <a:ext cx="9071700" cy="12621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Results for </a:t>
            </a:r>
            <a:r>
              <a:rPr lang="en-US" sz="4400">
                <a:solidFill>
                  <a:srgbClr val="000099"/>
                </a:solidFill>
              </a:rPr>
              <a:t>2024/01</a:t>
            </a:r>
            <a:endParaRPr sz="4400">
              <a:solidFill>
                <a:srgbClr val="000099"/>
              </a:solidFill>
            </a:endParaRPr>
          </a:p>
        </p:txBody>
      </p:sp>
      <p:sp>
        <p:nvSpPr>
          <p:cNvPr id="606" name="Google Shape;606;p85"/>
          <p:cNvSpPr txBox="1"/>
          <p:nvPr/>
        </p:nvSpPr>
        <p:spPr>
          <a:xfrm>
            <a:off x="504000" y="1769040"/>
            <a:ext cx="9071700" cy="4906500"/>
          </a:xfrm>
          <a:prstGeom prst="rect">
            <a:avLst/>
          </a:prstGeom>
          <a:noFill/>
          <a:ln>
            <a:noFill/>
          </a:ln>
        </p:spPr>
        <p:txBody>
          <a:bodyPr anchorCtr="0" anchor="t" bIns="0" lIns="0" spcFirstLastPara="1" rIns="0" wrap="square" tIns="0">
            <a:noAutofit/>
          </a:bodyPr>
          <a:lstStyle/>
          <a:p>
            <a:pPr indent="-323999" lvl="0" marL="431999"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Which roulette do you prefer, </a:t>
            </a:r>
            <a:r>
              <a:rPr b="1" i="1" lang="en-US" sz="3200" strike="noStrike">
                <a:latin typeface="Arial"/>
                <a:ea typeface="Arial"/>
                <a:cs typeface="Arial"/>
                <a:sym typeface="Arial"/>
              </a:rPr>
              <a:t>c</a:t>
            </a:r>
            <a:r>
              <a:rPr b="0" lang="en-US" sz="3200" strike="noStrike">
                <a:latin typeface="Arial"/>
                <a:ea typeface="Arial"/>
                <a:cs typeface="Arial"/>
                <a:sym typeface="Arial"/>
              </a:rPr>
              <a:t> or </a:t>
            </a:r>
            <a:r>
              <a:rPr b="1" i="1" lang="en-US" sz="3200" strike="noStrike">
                <a:latin typeface="Arial"/>
                <a:ea typeface="Arial"/>
                <a:cs typeface="Arial"/>
                <a:sym typeface="Arial"/>
              </a:rPr>
              <a:t>d</a:t>
            </a:r>
            <a:r>
              <a:rPr b="0" lang="en-US" sz="3200" strike="noStrike">
                <a:latin typeface="Arial"/>
                <a:ea typeface="Arial"/>
                <a:cs typeface="Arial"/>
                <a:sym typeface="Arial"/>
              </a:rPr>
              <a:t>?</a:t>
            </a:r>
            <a:endParaRPr b="0" sz="3200" strike="noStrike">
              <a:latin typeface="Arial"/>
              <a:ea typeface="Arial"/>
              <a:cs typeface="Arial"/>
              <a:sym typeface="Arial"/>
            </a:endParaRPr>
          </a:p>
          <a:p>
            <a:pPr indent="-232559" lvl="0" marL="431999"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232559" lvl="0" marL="431999"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232559" lvl="0" marL="431999"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232559" lvl="0" marL="431999"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232559" lvl="0" marL="431999"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232559" lvl="0" marL="431999"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323999" lvl="0" marL="431999" marR="0" rtl="0" algn="l">
              <a:spcBef>
                <a:spcPts val="1417"/>
              </a:spcBef>
              <a:spcAft>
                <a:spcPts val="0"/>
              </a:spcAft>
              <a:buClr>
                <a:srgbClr val="000000"/>
              </a:buClr>
              <a:buSzPts val="1440"/>
              <a:buFont typeface="Noto Sans Symbols"/>
              <a:buChar char="●"/>
            </a:pPr>
            <a:r>
              <a:rPr lang="en-US" sz="3200"/>
              <a:t>0</a:t>
            </a:r>
            <a:r>
              <a:rPr b="0" lang="en-US" sz="3200" strike="noStrike">
                <a:latin typeface="Arial"/>
                <a:ea typeface="Arial"/>
                <a:cs typeface="Arial"/>
                <a:sym typeface="Arial"/>
              </a:rPr>
              <a:t>% of the students chose </a:t>
            </a:r>
            <a:r>
              <a:rPr b="1" i="1" lang="en-US" sz="3200" strike="noStrike">
                <a:latin typeface="Arial"/>
                <a:ea typeface="Arial"/>
                <a:cs typeface="Arial"/>
                <a:sym typeface="Arial"/>
              </a:rPr>
              <a:t>c (</a:t>
            </a:r>
            <a:r>
              <a:rPr b="1" i="1" lang="en-US" sz="3200"/>
              <a:t>0</a:t>
            </a:r>
            <a:r>
              <a:rPr b="1" i="1" lang="en-US" sz="3200" strike="noStrike">
                <a:latin typeface="Arial"/>
                <a:ea typeface="Arial"/>
                <a:cs typeface="Arial"/>
                <a:sym typeface="Arial"/>
              </a:rPr>
              <a:t>/</a:t>
            </a:r>
            <a:r>
              <a:rPr b="1" i="1" lang="en-US" sz="3200"/>
              <a:t>6</a:t>
            </a:r>
            <a:r>
              <a:rPr b="1" i="1" lang="en-US" sz="3200" strike="noStrike">
                <a:latin typeface="Arial"/>
                <a:ea typeface="Arial"/>
                <a:cs typeface="Arial"/>
                <a:sym typeface="Arial"/>
              </a:rPr>
              <a:t>)</a:t>
            </a:r>
            <a:endParaRPr b="0" sz="3200" strike="noStrike">
              <a:latin typeface="Arial"/>
              <a:ea typeface="Arial"/>
              <a:cs typeface="Arial"/>
              <a:sym typeface="Arial"/>
            </a:endParaRPr>
          </a:p>
        </p:txBody>
      </p:sp>
      <p:pic>
        <p:nvPicPr>
          <p:cNvPr id="607" name="Google Shape;607;p85"/>
          <p:cNvPicPr preferRelativeResize="0"/>
          <p:nvPr/>
        </p:nvPicPr>
        <p:blipFill rotWithShape="1">
          <a:blip r:embed="rId3">
            <a:alphaModFix/>
          </a:blip>
          <a:srcRect b="0" l="0" r="0" t="0"/>
          <a:stretch/>
        </p:blipFill>
        <p:spPr>
          <a:xfrm>
            <a:off x="1233360" y="2446920"/>
            <a:ext cx="7553161" cy="315036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86"/>
          <p:cNvSpPr txBox="1"/>
          <p:nvPr/>
        </p:nvSpPr>
        <p:spPr>
          <a:xfrm>
            <a:off x="504000" y="301320"/>
            <a:ext cx="9071700" cy="12621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Results for </a:t>
            </a:r>
            <a:r>
              <a:rPr lang="en-US" sz="4400">
                <a:solidFill>
                  <a:srgbClr val="000099"/>
                </a:solidFill>
              </a:rPr>
              <a:t>2022/01</a:t>
            </a:r>
            <a:endParaRPr b="0" sz="4400" strike="noStrike">
              <a:solidFill>
                <a:srgbClr val="000099"/>
              </a:solidFill>
              <a:latin typeface="Arial"/>
              <a:ea typeface="Arial"/>
              <a:cs typeface="Arial"/>
              <a:sym typeface="Arial"/>
            </a:endParaRPr>
          </a:p>
        </p:txBody>
      </p:sp>
      <p:sp>
        <p:nvSpPr>
          <p:cNvPr id="613" name="Google Shape;613;p86"/>
          <p:cNvSpPr txBox="1"/>
          <p:nvPr/>
        </p:nvSpPr>
        <p:spPr>
          <a:xfrm>
            <a:off x="504000" y="1769040"/>
            <a:ext cx="9071700" cy="5446800"/>
          </a:xfrm>
          <a:prstGeom prst="rect">
            <a:avLst/>
          </a:prstGeom>
          <a:noFill/>
          <a:ln>
            <a:noFill/>
          </a:ln>
        </p:spPr>
        <p:txBody>
          <a:bodyPr anchorCtr="0" anchor="t" bIns="0" lIns="0" spcFirstLastPara="1" rIns="0" wrap="square" tIns="0">
            <a:noAutofit/>
          </a:bodyPr>
          <a:lstStyle/>
          <a:p>
            <a:pPr indent="-323999" lvl="0" marL="431999"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Which roulette do you prefer, </a:t>
            </a:r>
            <a:r>
              <a:rPr b="1" i="1" lang="en-US" sz="3200" strike="noStrike">
                <a:latin typeface="Arial"/>
                <a:ea typeface="Arial"/>
                <a:cs typeface="Arial"/>
                <a:sym typeface="Arial"/>
              </a:rPr>
              <a:t>a</a:t>
            </a:r>
            <a:r>
              <a:rPr b="0" lang="en-US" sz="3200" strike="noStrike">
                <a:latin typeface="Arial"/>
                <a:ea typeface="Arial"/>
                <a:cs typeface="Arial"/>
                <a:sym typeface="Arial"/>
              </a:rPr>
              <a:t> or </a:t>
            </a:r>
            <a:r>
              <a:rPr b="1" i="1" lang="en-US" sz="3200" strike="noStrike">
                <a:latin typeface="Arial"/>
                <a:ea typeface="Arial"/>
                <a:cs typeface="Arial"/>
                <a:sym typeface="Arial"/>
              </a:rPr>
              <a:t>b</a:t>
            </a:r>
            <a:r>
              <a:rPr b="0" lang="en-US" sz="3200" strike="noStrike">
                <a:latin typeface="Arial"/>
                <a:ea typeface="Arial"/>
                <a:cs typeface="Arial"/>
                <a:sym typeface="Arial"/>
              </a:rPr>
              <a:t>?</a:t>
            </a:r>
            <a:endParaRPr b="0" sz="3200" strike="noStrike">
              <a:latin typeface="Arial"/>
              <a:ea typeface="Arial"/>
              <a:cs typeface="Arial"/>
              <a:sym typeface="Arial"/>
            </a:endParaRPr>
          </a:p>
          <a:p>
            <a:pPr indent="-232559" lvl="0" marL="431999"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232559" lvl="0" marL="431999"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232559" lvl="0" marL="431999"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232559" lvl="0" marL="431999"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232559" lvl="0" marL="431999"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323999" lvl="0" marL="431999"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4</a:t>
            </a:r>
            <a:r>
              <a:rPr lang="en-US" sz="3200"/>
              <a:t>4</a:t>
            </a:r>
            <a:r>
              <a:rPr b="0" lang="en-US" sz="3200" strike="noStrike">
                <a:latin typeface="Arial"/>
                <a:ea typeface="Arial"/>
                <a:cs typeface="Arial"/>
                <a:sym typeface="Arial"/>
              </a:rPr>
              <a:t>% of the students chose </a:t>
            </a:r>
            <a:r>
              <a:rPr b="1" i="1" lang="en-US" sz="3200" strike="noStrike">
                <a:latin typeface="Arial"/>
                <a:ea typeface="Arial"/>
                <a:cs typeface="Arial"/>
                <a:sym typeface="Arial"/>
              </a:rPr>
              <a:t>a (</a:t>
            </a:r>
            <a:r>
              <a:rPr b="1" i="1" lang="en-US" sz="3200"/>
              <a:t>4</a:t>
            </a:r>
            <a:r>
              <a:rPr b="1" i="1" lang="en-US" sz="3200" strike="noStrike">
                <a:latin typeface="Arial"/>
                <a:ea typeface="Arial"/>
                <a:cs typeface="Arial"/>
                <a:sym typeface="Arial"/>
              </a:rPr>
              <a:t>/</a:t>
            </a:r>
            <a:r>
              <a:rPr b="1" i="1" lang="en-US" sz="3200"/>
              <a:t>9</a:t>
            </a:r>
            <a:r>
              <a:rPr b="1" i="1" lang="en-US" sz="3200" strike="noStrike">
                <a:latin typeface="Arial"/>
                <a:ea typeface="Arial"/>
                <a:cs typeface="Arial"/>
                <a:sym typeface="Arial"/>
              </a:rPr>
              <a:t>)</a:t>
            </a:r>
            <a:endParaRPr b="0" sz="3200" strike="noStrike">
              <a:latin typeface="Arial"/>
              <a:ea typeface="Arial"/>
              <a:cs typeface="Arial"/>
              <a:sym typeface="Arial"/>
            </a:endParaRPr>
          </a:p>
          <a:p>
            <a:pPr indent="-232559" lvl="1" marL="864000" marR="0" rtl="0" algn="l">
              <a:spcBef>
                <a:spcPts val="1417"/>
              </a:spcBef>
              <a:spcAft>
                <a:spcPts val="0"/>
              </a:spcAft>
              <a:buClr>
                <a:srgbClr val="000000"/>
              </a:buClr>
              <a:buSzPts val="1440"/>
              <a:buFont typeface="Noto Sans Symbols"/>
              <a:buNone/>
            </a:pPr>
            <a:r>
              <a:t/>
            </a:r>
            <a:endParaRPr b="0" i="0" sz="3200" u="none" cap="none" strike="noStrike">
              <a:latin typeface="Arial"/>
              <a:ea typeface="Arial"/>
              <a:cs typeface="Arial"/>
              <a:sym typeface="Arial"/>
            </a:endParaRPr>
          </a:p>
          <a:p>
            <a:pPr indent="-232559" lvl="0" marL="431999" marR="0" rtl="0" algn="l">
              <a:spcBef>
                <a:spcPts val="1134"/>
              </a:spcBef>
              <a:spcAft>
                <a:spcPts val="0"/>
              </a:spcAft>
              <a:buClr>
                <a:srgbClr val="000000"/>
              </a:buClr>
              <a:buSzPts val="1440"/>
              <a:buFont typeface="Noto Sans Symbols"/>
              <a:buNone/>
            </a:pPr>
            <a:r>
              <a:t/>
            </a:r>
            <a:endParaRPr b="0" sz="3200" strike="noStrike">
              <a:latin typeface="Arial"/>
              <a:ea typeface="Arial"/>
              <a:cs typeface="Arial"/>
              <a:sym typeface="Arial"/>
            </a:endParaRPr>
          </a:p>
        </p:txBody>
      </p:sp>
      <p:pic>
        <p:nvPicPr>
          <p:cNvPr id="614" name="Google Shape;614;p86"/>
          <p:cNvPicPr preferRelativeResize="0"/>
          <p:nvPr/>
        </p:nvPicPr>
        <p:blipFill rotWithShape="1">
          <a:blip r:embed="rId3">
            <a:alphaModFix/>
          </a:blip>
          <a:srcRect b="0" l="0" r="0" t="0"/>
          <a:stretch/>
        </p:blipFill>
        <p:spPr>
          <a:xfrm>
            <a:off x="728280" y="2399400"/>
            <a:ext cx="8004960" cy="285444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87"/>
          <p:cNvSpPr txBox="1"/>
          <p:nvPr/>
        </p:nvSpPr>
        <p:spPr>
          <a:xfrm>
            <a:off x="504000" y="301320"/>
            <a:ext cx="9071700" cy="12621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Results for </a:t>
            </a:r>
            <a:r>
              <a:rPr lang="en-US" sz="4400">
                <a:solidFill>
                  <a:srgbClr val="000099"/>
                </a:solidFill>
              </a:rPr>
              <a:t>2022/01</a:t>
            </a:r>
            <a:endParaRPr b="0" sz="4400" strike="noStrike">
              <a:solidFill>
                <a:srgbClr val="000099"/>
              </a:solidFill>
              <a:latin typeface="Arial"/>
              <a:ea typeface="Arial"/>
              <a:cs typeface="Arial"/>
              <a:sym typeface="Arial"/>
            </a:endParaRPr>
          </a:p>
        </p:txBody>
      </p:sp>
      <p:sp>
        <p:nvSpPr>
          <p:cNvPr id="620" name="Google Shape;620;p87"/>
          <p:cNvSpPr txBox="1"/>
          <p:nvPr/>
        </p:nvSpPr>
        <p:spPr>
          <a:xfrm>
            <a:off x="504000" y="1769040"/>
            <a:ext cx="9071700" cy="4906500"/>
          </a:xfrm>
          <a:prstGeom prst="rect">
            <a:avLst/>
          </a:prstGeom>
          <a:noFill/>
          <a:ln>
            <a:noFill/>
          </a:ln>
        </p:spPr>
        <p:txBody>
          <a:bodyPr anchorCtr="0" anchor="t" bIns="0" lIns="0" spcFirstLastPara="1" rIns="0" wrap="square" tIns="0">
            <a:noAutofit/>
          </a:bodyPr>
          <a:lstStyle/>
          <a:p>
            <a:pPr indent="-323999" lvl="0" marL="431999"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Which roulette do you prefer, </a:t>
            </a:r>
            <a:r>
              <a:rPr b="1" i="1" lang="en-US" sz="3200" strike="noStrike">
                <a:latin typeface="Arial"/>
                <a:ea typeface="Arial"/>
                <a:cs typeface="Arial"/>
                <a:sym typeface="Arial"/>
              </a:rPr>
              <a:t>c</a:t>
            </a:r>
            <a:r>
              <a:rPr b="0" lang="en-US" sz="3200" strike="noStrike">
                <a:latin typeface="Arial"/>
                <a:ea typeface="Arial"/>
                <a:cs typeface="Arial"/>
                <a:sym typeface="Arial"/>
              </a:rPr>
              <a:t> or </a:t>
            </a:r>
            <a:r>
              <a:rPr b="1" i="1" lang="en-US" sz="3200" strike="noStrike">
                <a:latin typeface="Arial"/>
                <a:ea typeface="Arial"/>
                <a:cs typeface="Arial"/>
                <a:sym typeface="Arial"/>
              </a:rPr>
              <a:t>d</a:t>
            </a:r>
            <a:r>
              <a:rPr b="0" lang="en-US" sz="3200" strike="noStrike">
                <a:latin typeface="Arial"/>
                <a:ea typeface="Arial"/>
                <a:cs typeface="Arial"/>
                <a:sym typeface="Arial"/>
              </a:rPr>
              <a:t>?</a:t>
            </a:r>
            <a:endParaRPr b="0" sz="3200" strike="noStrike">
              <a:latin typeface="Arial"/>
              <a:ea typeface="Arial"/>
              <a:cs typeface="Arial"/>
              <a:sym typeface="Arial"/>
            </a:endParaRPr>
          </a:p>
          <a:p>
            <a:pPr indent="-232559" lvl="0" marL="431999"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232559" lvl="0" marL="431999"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232559" lvl="0" marL="431999"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232559" lvl="0" marL="431999"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232559" lvl="0" marL="431999"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232559" lvl="0" marL="431999"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323999" lvl="0" marL="431999" marR="0" rtl="0" algn="l">
              <a:spcBef>
                <a:spcPts val="1417"/>
              </a:spcBef>
              <a:spcAft>
                <a:spcPts val="0"/>
              </a:spcAft>
              <a:buClr>
                <a:srgbClr val="000000"/>
              </a:buClr>
              <a:buSzPts val="1440"/>
              <a:buFont typeface="Noto Sans Symbols"/>
              <a:buChar char="●"/>
            </a:pPr>
            <a:r>
              <a:rPr lang="en-US" sz="3200"/>
              <a:t>0</a:t>
            </a:r>
            <a:r>
              <a:rPr b="0" lang="en-US" sz="3200" strike="noStrike">
                <a:latin typeface="Arial"/>
                <a:ea typeface="Arial"/>
                <a:cs typeface="Arial"/>
                <a:sym typeface="Arial"/>
              </a:rPr>
              <a:t>% of the students chose </a:t>
            </a:r>
            <a:r>
              <a:rPr b="1" i="1" lang="en-US" sz="3200" strike="noStrike">
                <a:latin typeface="Arial"/>
                <a:ea typeface="Arial"/>
                <a:cs typeface="Arial"/>
                <a:sym typeface="Arial"/>
              </a:rPr>
              <a:t>c (</a:t>
            </a:r>
            <a:r>
              <a:rPr b="1" i="1" lang="en-US" sz="3200"/>
              <a:t>0</a:t>
            </a:r>
            <a:r>
              <a:rPr b="1" i="1" lang="en-US" sz="3200" strike="noStrike">
                <a:latin typeface="Arial"/>
                <a:ea typeface="Arial"/>
                <a:cs typeface="Arial"/>
                <a:sym typeface="Arial"/>
              </a:rPr>
              <a:t>/</a:t>
            </a:r>
            <a:r>
              <a:rPr b="1" i="1" lang="en-US" sz="3200"/>
              <a:t>9</a:t>
            </a:r>
            <a:r>
              <a:rPr b="1" i="1" lang="en-US" sz="3200" strike="noStrike">
                <a:latin typeface="Arial"/>
                <a:ea typeface="Arial"/>
                <a:cs typeface="Arial"/>
                <a:sym typeface="Arial"/>
              </a:rPr>
              <a:t>)</a:t>
            </a:r>
            <a:endParaRPr b="0" sz="3200" strike="noStrike">
              <a:latin typeface="Arial"/>
              <a:ea typeface="Arial"/>
              <a:cs typeface="Arial"/>
              <a:sym typeface="Arial"/>
            </a:endParaRPr>
          </a:p>
        </p:txBody>
      </p:sp>
      <p:pic>
        <p:nvPicPr>
          <p:cNvPr id="621" name="Google Shape;621;p87"/>
          <p:cNvPicPr preferRelativeResize="0"/>
          <p:nvPr/>
        </p:nvPicPr>
        <p:blipFill rotWithShape="1">
          <a:blip r:embed="rId3">
            <a:alphaModFix/>
          </a:blip>
          <a:srcRect b="0" l="0" r="0" t="0"/>
          <a:stretch/>
        </p:blipFill>
        <p:spPr>
          <a:xfrm>
            <a:off x="1233360" y="2446920"/>
            <a:ext cx="7553161" cy="315036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88"/>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Results </a:t>
            </a:r>
            <a:r>
              <a:rPr lang="en-US" sz="4400">
                <a:solidFill>
                  <a:srgbClr val="000099"/>
                </a:solidFill>
              </a:rPr>
              <a:t>in </a:t>
            </a:r>
            <a:r>
              <a:rPr lang="en-US" sz="4400">
                <a:solidFill>
                  <a:srgbClr val="000099"/>
                </a:solidFill>
              </a:rPr>
              <a:t>2019/02</a:t>
            </a:r>
            <a:endParaRPr b="0" sz="4400" strike="noStrike">
              <a:solidFill>
                <a:srgbClr val="000099"/>
              </a:solidFill>
              <a:latin typeface="Arial"/>
              <a:ea typeface="Arial"/>
              <a:cs typeface="Arial"/>
              <a:sym typeface="Arial"/>
            </a:endParaRPr>
          </a:p>
        </p:txBody>
      </p:sp>
      <p:sp>
        <p:nvSpPr>
          <p:cNvPr id="627" name="Google Shape;627;p88"/>
          <p:cNvSpPr txBox="1"/>
          <p:nvPr/>
        </p:nvSpPr>
        <p:spPr>
          <a:xfrm>
            <a:off x="504000" y="1769040"/>
            <a:ext cx="9071640" cy="5446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Which roulette do you prefer, </a:t>
            </a:r>
            <a:r>
              <a:rPr b="1" i="1" lang="en-US" sz="3200" strike="noStrike">
                <a:latin typeface="Arial"/>
                <a:ea typeface="Arial"/>
                <a:cs typeface="Arial"/>
                <a:sym typeface="Arial"/>
              </a:rPr>
              <a:t>a</a:t>
            </a:r>
            <a:r>
              <a:rPr b="0" lang="en-US" sz="3200" strike="noStrike">
                <a:latin typeface="Arial"/>
                <a:ea typeface="Arial"/>
                <a:cs typeface="Arial"/>
                <a:sym typeface="Arial"/>
              </a:rPr>
              <a:t> or </a:t>
            </a:r>
            <a:r>
              <a:rPr b="1" i="1" lang="en-US" sz="3200" strike="noStrike">
                <a:latin typeface="Arial"/>
                <a:ea typeface="Arial"/>
                <a:cs typeface="Arial"/>
                <a:sym typeface="Arial"/>
              </a:rPr>
              <a:t>b</a:t>
            </a:r>
            <a:r>
              <a:rPr b="0" lang="en-US" sz="3200" strike="noStrike">
                <a:latin typeface="Arial"/>
                <a:ea typeface="Arial"/>
                <a:cs typeface="Arial"/>
                <a:sym typeface="Arial"/>
              </a:rPr>
              <a:t>?</a:t>
            </a:r>
            <a:endParaRPr b="0" sz="3200"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42% of the students chose </a:t>
            </a:r>
            <a:r>
              <a:rPr b="1" i="1" lang="en-US" sz="3200" strike="noStrike">
                <a:latin typeface="Arial"/>
                <a:ea typeface="Arial"/>
                <a:cs typeface="Arial"/>
                <a:sym typeface="Arial"/>
              </a:rPr>
              <a:t>a (13/31)</a:t>
            </a:r>
            <a:endParaRPr b="0" sz="3200" strike="noStrike">
              <a:latin typeface="Arial"/>
              <a:ea typeface="Arial"/>
              <a:cs typeface="Arial"/>
              <a:sym typeface="Arial"/>
            </a:endParaRPr>
          </a:p>
          <a:p>
            <a:pPr indent="-232559" lvl="1" marL="864000" marR="0" rtl="0" algn="l">
              <a:spcBef>
                <a:spcPts val="1417"/>
              </a:spcBef>
              <a:spcAft>
                <a:spcPts val="0"/>
              </a:spcAft>
              <a:buClr>
                <a:srgbClr val="000000"/>
              </a:buClr>
              <a:buSzPts val="1440"/>
              <a:buFont typeface="Noto Sans Symbols"/>
              <a:buNone/>
            </a:pPr>
            <a:r>
              <a:t/>
            </a:r>
            <a:endParaRPr b="0" i="0" sz="3200" u="none" cap="none" strike="noStrike">
              <a:latin typeface="Arial"/>
              <a:ea typeface="Arial"/>
              <a:cs typeface="Arial"/>
              <a:sym typeface="Arial"/>
            </a:endParaRPr>
          </a:p>
          <a:p>
            <a:pPr indent="-232559" lvl="0" marL="432000" marR="0" rtl="0" algn="l">
              <a:spcBef>
                <a:spcPts val="1134"/>
              </a:spcBef>
              <a:spcAft>
                <a:spcPts val="0"/>
              </a:spcAft>
              <a:buClr>
                <a:srgbClr val="000000"/>
              </a:buClr>
              <a:buSzPts val="1440"/>
              <a:buFont typeface="Noto Sans Symbols"/>
              <a:buNone/>
            </a:pPr>
            <a:r>
              <a:t/>
            </a:r>
            <a:endParaRPr b="0" sz="3200" strike="noStrike">
              <a:latin typeface="Arial"/>
              <a:ea typeface="Arial"/>
              <a:cs typeface="Arial"/>
              <a:sym typeface="Arial"/>
            </a:endParaRPr>
          </a:p>
        </p:txBody>
      </p:sp>
      <p:pic>
        <p:nvPicPr>
          <p:cNvPr id="628" name="Google Shape;628;p88"/>
          <p:cNvPicPr preferRelativeResize="0"/>
          <p:nvPr/>
        </p:nvPicPr>
        <p:blipFill rotWithShape="1">
          <a:blip r:embed="rId3">
            <a:alphaModFix/>
          </a:blip>
          <a:srcRect b="0" l="0" r="0" t="0"/>
          <a:stretch/>
        </p:blipFill>
        <p:spPr>
          <a:xfrm>
            <a:off x="728280" y="2399400"/>
            <a:ext cx="8004960" cy="285444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89"/>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Results </a:t>
            </a:r>
            <a:r>
              <a:rPr lang="en-US" sz="4400">
                <a:solidFill>
                  <a:srgbClr val="000099"/>
                </a:solidFill>
              </a:rPr>
              <a:t>in 2019/02</a:t>
            </a:r>
            <a:endParaRPr b="0" sz="4400" strike="noStrike">
              <a:solidFill>
                <a:srgbClr val="000099"/>
              </a:solidFill>
              <a:latin typeface="Arial"/>
              <a:ea typeface="Arial"/>
              <a:cs typeface="Arial"/>
              <a:sym typeface="Arial"/>
            </a:endParaRPr>
          </a:p>
        </p:txBody>
      </p:sp>
      <p:sp>
        <p:nvSpPr>
          <p:cNvPr id="634" name="Google Shape;634;p89"/>
          <p:cNvSpPr txBox="1"/>
          <p:nvPr/>
        </p:nvSpPr>
        <p:spPr>
          <a:xfrm>
            <a:off x="504000" y="1769040"/>
            <a:ext cx="9071640" cy="4906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Which roulette do you prefer, </a:t>
            </a:r>
            <a:r>
              <a:rPr b="1" i="1" lang="en-US" sz="3200" strike="noStrike">
                <a:latin typeface="Arial"/>
                <a:ea typeface="Arial"/>
                <a:cs typeface="Arial"/>
                <a:sym typeface="Arial"/>
              </a:rPr>
              <a:t>c</a:t>
            </a:r>
            <a:r>
              <a:rPr b="0" lang="en-US" sz="3200" strike="noStrike">
                <a:latin typeface="Arial"/>
                <a:ea typeface="Arial"/>
                <a:cs typeface="Arial"/>
                <a:sym typeface="Arial"/>
              </a:rPr>
              <a:t> or </a:t>
            </a:r>
            <a:r>
              <a:rPr b="1" i="1" lang="en-US" sz="3200" strike="noStrike">
                <a:latin typeface="Arial"/>
                <a:ea typeface="Arial"/>
                <a:cs typeface="Arial"/>
                <a:sym typeface="Arial"/>
              </a:rPr>
              <a:t>d</a:t>
            </a:r>
            <a:r>
              <a:rPr b="0" lang="en-US" sz="3200" strike="noStrike">
                <a:latin typeface="Arial"/>
                <a:ea typeface="Arial"/>
                <a:cs typeface="Arial"/>
                <a:sym typeface="Arial"/>
              </a:rPr>
              <a:t>?</a:t>
            </a:r>
            <a:endParaRPr b="0" sz="3200"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9% of the students chose </a:t>
            </a:r>
            <a:r>
              <a:rPr b="1" i="1" lang="en-US" sz="3200" strike="noStrike">
                <a:latin typeface="Arial"/>
                <a:ea typeface="Arial"/>
                <a:cs typeface="Arial"/>
                <a:sym typeface="Arial"/>
              </a:rPr>
              <a:t>c (3/33)</a:t>
            </a:r>
            <a:endParaRPr b="0" sz="3200" strike="noStrike">
              <a:latin typeface="Arial"/>
              <a:ea typeface="Arial"/>
              <a:cs typeface="Arial"/>
              <a:sym typeface="Arial"/>
            </a:endParaRPr>
          </a:p>
        </p:txBody>
      </p:sp>
      <p:pic>
        <p:nvPicPr>
          <p:cNvPr id="635" name="Google Shape;635;p89"/>
          <p:cNvPicPr preferRelativeResize="0"/>
          <p:nvPr/>
        </p:nvPicPr>
        <p:blipFill rotWithShape="1">
          <a:blip r:embed="rId3">
            <a:alphaModFix/>
          </a:blip>
          <a:srcRect b="0" l="0" r="0" t="0"/>
          <a:stretch/>
        </p:blipFill>
        <p:spPr>
          <a:xfrm>
            <a:off x="1233360" y="2446920"/>
            <a:ext cx="7553160" cy="315036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90"/>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Results in 2017/2</a:t>
            </a:r>
            <a:endParaRPr b="0" sz="4400" strike="noStrike">
              <a:solidFill>
                <a:srgbClr val="000099"/>
              </a:solidFill>
              <a:latin typeface="Arial"/>
              <a:ea typeface="Arial"/>
              <a:cs typeface="Arial"/>
              <a:sym typeface="Arial"/>
            </a:endParaRPr>
          </a:p>
        </p:txBody>
      </p:sp>
      <p:sp>
        <p:nvSpPr>
          <p:cNvPr id="641" name="Google Shape;641;p90"/>
          <p:cNvSpPr txBox="1"/>
          <p:nvPr/>
        </p:nvSpPr>
        <p:spPr>
          <a:xfrm>
            <a:off x="504000" y="1769040"/>
            <a:ext cx="9071640" cy="5446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Which roulette do you prefer, </a:t>
            </a:r>
            <a:r>
              <a:rPr b="1" i="1" lang="en-US" sz="3200" strike="noStrike">
                <a:latin typeface="Arial"/>
                <a:ea typeface="Arial"/>
                <a:cs typeface="Arial"/>
                <a:sym typeface="Arial"/>
              </a:rPr>
              <a:t>a</a:t>
            </a:r>
            <a:r>
              <a:rPr b="0" lang="en-US" sz="3200" strike="noStrike">
                <a:latin typeface="Arial"/>
                <a:ea typeface="Arial"/>
                <a:cs typeface="Arial"/>
                <a:sym typeface="Arial"/>
              </a:rPr>
              <a:t> or </a:t>
            </a:r>
            <a:r>
              <a:rPr b="1" i="1" lang="en-US" sz="3200" strike="noStrike">
                <a:latin typeface="Arial"/>
                <a:ea typeface="Arial"/>
                <a:cs typeface="Arial"/>
                <a:sym typeface="Arial"/>
              </a:rPr>
              <a:t>b</a:t>
            </a:r>
            <a:r>
              <a:rPr b="0" lang="en-US" sz="3200" strike="noStrike">
                <a:latin typeface="Arial"/>
                <a:ea typeface="Arial"/>
                <a:cs typeface="Arial"/>
                <a:sym typeface="Arial"/>
              </a:rPr>
              <a:t>?</a:t>
            </a:r>
            <a:endParaRPr b="0" sz="3200"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30% of the students chose </a:t>
            </a:r>
            <a:r>
              <a:rPr b="1" i="1" lang="en-US" sz="3200" strike="noStrike">
                <a:latin typeface="Arial"/>
                <a:ea typeface="Arial"/>
                <a:cs typeface="Arial"/>
                <a:sym typeface="Arial"/>
              </a:rPr>
              <a:t>a (7/23)</a:t>
            </a:r>
            <a:endParaRPr b="0" sz="3200" strike="noStrike">
              <a:latin typeface="Arial"/>
              <a:ea typeface="Arial"/>
              <a:cs typeface="Arial"/>
              <a:sym typeface="Arial"/>
            </a:endParaRPr>
          </a:p>
          <a:p>
            <a:pPr indent="-232559" lvl="1" marL="864000" marR="0" rtl="0" algn="l">
              <a:spcBef>
                <a:spcPts val="1417"/>
              </a:spcBef>
              <a:spcAft>
                <a:spcPts val="0"/>
              </a:spcAft>
              <a:buClr>
                <a:srgbClr val="000000"/>
              </a:buClr>
              <a:buSzPts val="1440"/>
              <a:buFont typeface="Noto Sans Symbols"/>
              <a:buNone/>
            </a:pPr>
            <a:r>
              <a:t/>
            </a:r>
            <a:endParaRPr b="0" i="0" sz="3200" u="none" cap="none" strike="noStrike">
              <a:latin typeface="Arial"/>
              <a:ea typeface="Arial"/>
              <a:cs typeface="Arial"/>
              <a:sym typeface="Arial"/>
            </a:endParaRPr>
          </a:p>
          <a:p>
            <a:pPr indent="-232559" lvl="0" marL="432000" marR="0" rtl="0" algn="l">
              <a:spcBef>
                <a:spcPts val="1134"/>
              </a:spcBef>
              <a:spcAft>
                <a:spcPts val="0"/>
              </a:spcAft>
              <a:buClr>
                <a:srgbClr val="000000"/>
              </a:buClr>
              <a:buSzPts val="1440"/>
              <a:buFont typeface="Noto Sans Symbols"/>
              <a:buNone/>
            </a:pPr>
            <a:r>
              <a:t/>
            </a:r>
            <a:endParaRPr b="0" sz="3200" strike="noStrike">
              <a:latin typeface="Arial"/>
              <a:ea typeface="Arial"/>
              <a:cs typeface="Arial"/>
              <a:sym typeface="Arial"/>
            </a:endParaRPr>
          </a:p>
        </p:txBody>
      </p:sp>
      <p:pic>
        <p:nvPicPr>
          <p:cNvPr id="642" name="Google Shape;642;p90"/>
          <p:cNvPicPr preferRelativeResize="0"/>
          <p:nvPr/>
        </p:nvPicPr>
        <p:blipFill rotWithShape="1">
          <a:blip r:embed="rId3">
            <a:alphaModFix/>
          </a:blip>
          <a:srcRect b="0" l="0" r="0" t="0"/>
          <a:stretch/>
        </p:blipFill>
        <p:spPr>
          <a:xfrm>
            <a:off x="728280" y="2399400"/>
            <a:ext cx="8004960" cy="285444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91"/>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Results in 2017/2</a:t>
            </a:r>
            <a:endParaRPr b="0" sz="4400" strike="noStrike">
              <a:solidFill>
                <a:srgbClr val="000099"/>
              </a:solidFill>
              <a:latin typeface="Arial"/>
              <a:ea typeface="Arial"/>
              <a:cs typeface="Arial"/>
              <a:sym typeface="Arial"/>
            </a:endParaRPr>
          </a:p>
        </p:txBody>
      </p:sp>
      <p:sp>
        <p:nvSpPr>
          <p:cNvPr id="648" name="Google Shape;648;p91"/>
          <p:cNvSpPr txBox="1"/>
          <p:nvPr/>
        </p:nvSpPr>
        <p:spPr>
          <a:xfrm>
            <a:off x="504000" y="1769040"/>
            <a:ext cx="9071640" cy="4906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Which roulette do you prefer, </a:t>
            </a:r>
            <a:r>
              <a:rPr b="1" i="1" lang="en-US" sz="3200" strike="noStrike">
                <a:latin typeface="Arial"/>
                <a:ea typeface="Arial"/>
                <a:cs typeface="Arial"/>
                <a:sym typeface="Arial"/>
              </a:rPr>
              <a:t>c</a:t>
            </a:r>
            <a:r>
              <a:rPr b="0" lang="en-US" sz="3200" strike="noStrike">
                <a:latin typeface="Arial"/>
                <a:ea typeface="Arial"/>
                <a:cs typeface="Arial"/>
                <a:sym typeface="Arial"/>
              </a:rPr>
              <a:t> or </a:t>
            </a:r>
            <a:r>
              <a:rPr b="1" i="1" lang="en-US" sz="3200" strike="noStrike">
                <a:latin typeface="Arial"/>
                <a:ea typeface="Arial"/>
                <a:cs typeface="Arial"/>
                <a:sym typeface="Arial"/>
              </a:rPr>
              <a:t>d</a:t>
            </a:r>
            <a:r>
              <a:rPr b="0" lang="en-US" sz="3200" strike="noStrike">
                <a:latin typeface="Arial"/>
                <a:ea typeface="Arial"/>
                <a:cs typeface="Arial"/>
                <a:sym typeface="Arial"/>
              </a:rPr>
              <a:t>?</a:t>
            </a:r>
            <a:endParaRPr b="0" sz="3200"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0% of the students chose </a:t>
            </a:r>
            <a:r>
              <a:rPr b="1" i="1" lang="en-US" sz="3200" strike="noStrike">
                <a:latin typeface="Arial"/>
                <a:ea typeface="Arial"/>
                <a:cs typeface="Arial"/>
                <a:sym typeface="Arial"/>
              </a:rPr>
              <a:t>c (0/20)</a:t>
            </a:r>
            <a:endParaRPr b="0" sz="3200" strike="noStrike">
              <a:latin typeface="Arial"/>
              <a:ea typeface="Arial"/>
              <a:cs typeface="Arial"/>
              <a:sym typeface="Arial"/>
            </a:endParaRPr>
          </a:p>
        </p:txBody>
      </p:sp>
      <p:pic>
        <p:nvPicPr>
          <p:cNvPr id="649" name="Google Shape;649;p91"/>
          <p:cNvPicPr preferRelativeResize="0"/>
          <p:nvPr/>
        </p:nvPicPr>
        <p:blipFill rotWithShape="1">
          <a:blip r:embed="rId3">
            <a:alphaModFix/>
          </a:blip>
          <a:srcRect b="0" l="0" r="0" t="0"/>
          <a:stretch/>
        </p:blipFill>
        <p:spPr>
          <a:xfrm>
            <a:off x="1233360" y="2446920"/>
            <a:ext cx="7553160" cy="315036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92"/>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Results in 2016/2</a:t>
            </a:r>
            <a:endParaRPr b="0" sz="4400" strike="noStrike">
              <a:solidFill>
                <a:srgbClr val="000099"/>
              </a:solidFill>
              <a:latin typeface="Arial"/>
              <a:ea typeface="Arial"/>
              <a:cs typeface="Arial"/>
              <a:sym typeface="Arial"/>
            </a:endParaRPr>
          </a:p>
        </p:txBody>
      </p:sp>
      <p:sp>
        <p:nvSpPr>
          <p:cNvPr id="655" name="Google Shape;655;p92"/>
          <p:cNvSpPr txBox="1"/>
          <p:nvPr/>
        </p:nvSpPr>
        <p:spPr>
          <a:xfrm>
            <a:off x="504000" y="1769040"/>
            <a:ext cx="9071640" cy="5446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Which roulette do you prefer, </a:t>
            </a:r>
            <a:r>
              <a:rPr b="1" i="1" lang="en-US" sz="3200" strike="noStrike">
                <a:latin typeface="Arial"/>
                <a:ea typeface="Arial"/>
                <a:cs typeface="Arial"/>
                <a:sym typeface="Arial"/>
              </a:rPr>
              <a:t>a</a:t>
            </a:r>
            <a:r>
              <a:rPr b="0" lang="en-US" sz="3200" strike="noStrike">
                <a:latin typeface="Arial"/>
                <a:ea typeface="Arial"/>
                <a:cs typeface="Arial"/>
                <a:sym typeface="Arial"/>
              </a:rPr>
              <a:t> or </a:t>
            </a:r>
            <a:r>
              <a:rPr b="1" i="1" lang="en-US" sz="3200" strike="noStrike">
                <a:latin typeface="Arial"/>
                <a:ea typeface="Arial"/>
                <a:cs typeface="Arial"/>
                <a:sym typeface="Arial"/>
              </a:rPr>
              <a:t>b</a:t>
            </a:r>
            <a:r>
              <a:rPr b="0" lang="en-US" sz="3200" strike="noStrike">
                <a:latin typeface="Arial"/>
                <a:ea typeface="Arial"/>
                <a:cs typeface="Arial"/>
                <a:sym typeface="Arial"/>
              </a:rPr>
              <a:t>?</a:t>
            </a:r>
            <a:endParaRPr b="0" sz="3200"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55% of the students chose </a:t>
            </a:r>
            <a:r>
              <a:rPr b="1" i="1" lang="en-US" sz="3200" strike="noStrike">
                <a:latin typeface="Arial"/>
                <a:ea typeface="Arial"/>
                <a:cs typeface="Arial"/>
                <a:sym typeface="Arial"/>
              </a:rPr>
              <a:t>a</a:t>
            </a:r>
            <a:endParaRPr b="0" sz="3200" strike="noStrike">
              <a:latin typeface="Arial"/>
              <a:ea typeface="Arial"/>
              <a:cs typeface="Arial"/>
              <a:sym typeface="Arial"/>
            </a:endParaRPr>
          </a:p>
          <a:p>
            <a:pPr indent="-232559" lvl="1" marL="864000" marR="0" rtl="0" algn="l">
              <a:spcBef>
                <a:spcPts val="1417"/>
              </a:spcBef>
              <a:spcAft>
                <a:spcPts val="0"/>
              </a:spcAft>
              <a:buClr>
                <a:srgbClr val="000000"/>
              </a:buClr>
              <a:buSzPts val="1440"/>
              <a:buFont typeface="Noto Sans Symbols"/>
              <a:buNone/>
            </a:pPr>
            <a:r>
              <a:t/>
            </a:r>
            <a:endParaRPr b="0" i="0" sz="3200" u="none" cap="none" strike="noStrike">
              <a:latin typeface="Arial"/>
              <a:ea typeface="Arial"/>
              <a:cs typeface="Arial"/>
              <a:sym typeface="Arial"/>
            </a:endParaRPr>
          </a:p>
          <a:p>
            <a:pPr indent="-232559" lvl="0" marL="432000" marR="0" rtl="0" algn="l">
              <a:spcBef>
                <a:spcPts val="1134"/>
              </a:spcBef>
              <a:spcAft>
                <a:spcPts val="0"/>
              </a:spcAft>
              <a:buClr>
                <a:srgbClr val="000000"/>
              </a:buClr>
              <a:buSzPts val="1440"/>
              <a:buFont typeface="Noto Sans Symbols"/>
              <a:buNone/>
            </a:pPr>
            <a:r>
              <a:t/>
            </a:r>
            <a:endParaRPr b="0" sz="3200" strike="noStrike">
              <a:latin typeface="Arial"/>
              <a:ea typeface="Arial"/>
              <a:cs typeface="Arial"/>
              <a:sym typeface="Arial"/>
            </a:endParaRPr>
          </a:p>
        </p:txBody>
      </p:sp>
      <p:pic>
        <p:nvPicPr>
          <p:cNvPr id="656" name="Google Shape;656;p92"/>
          <p:cNvPicPr preferRelativeResize="0"/>
          <p:nvPr/>
        </p:nvPicPr>
        <p:blipFill rotWithShape="1">
          <a:blip r:embed="rId3">
            <a:alphaModFix/>
          </a:blip>
          <a:srcRect b="0" l="0" r="0" t="0"/>
          <a:stretch/>
        </p:blipFill>
        <p:spPr>
          <a:xfrm>
            <a:off x="728280" y="2399400"/>
            <a:ext cx="8004960" cy="285444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4400" u="none" cap="none" strike="noStrike">
                <a:solidFill>
                  <a:srgbClr val="000099"/>
                </a:solidFill>
                <a:latin typeface="Arial"/>
                <a:ea typeface="Arial"/>
                <a:cs typeface="Arial"/>
                <a:sym typeface="Arial"/>
              </a:rPr>
              <a:t>Choice functions</a:t>
            </a:r>
            <a:endParaRPr b="0" i="0" sz="4400" u="none" cap="none" strike="noStrike">
              <a:solidFill>
                <a:srgbClr val="000099"/>
              </a:solidFill>
              <a:latin typeface="Arial"/>
              <a:ea typeface="Arial"/>
              <a:cs typeface="Arial"/>
              <a:sym typeface="Arial"/>
            </a:endParaRPr>
          </a:p>
        </p:txBody>
      </p:sp>
      <p:sp>
        <p:nvSpPr>
          <p:cNvPr id="122" name="Google Shape;122;p21"/>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0" lvl="0" marL="457200" marR="0" rtl="0" algn="l">
              <a:spcBef>
                <a:spcPts val="0"/>
              </a:spcBef>
              <a:spcAft>
                <a:spcPts val="0"/>
              </a:spcAft>
              <a:buNone/>
            </a:pPr>
            <a:r>
              <a:rPr b="1" i="1" lang="en-US" sz="3200" u="none" cap="none" strike="noStrike">
                <a:latin typeface="Arial"/>
                <a:ea typeface="Arial"/>
                <a:cs typeface="Arial"/>
                <a:sym typeface="Arial"/>
              </a:rPr>
              <a:t>A</a:t>
            </a:r>
            <a:r>
              <a:rPr b="0" i="0" lang="en-US" sz="3200" u="none" cap="none" strike="noStrike">
                <a:latin typeface="Arial"/>
                <a:ea typeface="Arial"/>
                <a:cs typeface="Arial"/>
                <a:sym typeface="Arial"/>
              </a:rPr>
              <a:t> = the set containing the items I can choose</a:t>
            </a:r>
            <a:endParaRPr b="0" i="0" sz="3200" u="none" cap="none" strike="noStrike">
              <a:latin typeface="Arial"/>
              <a:ea typeface="Arial"/>
              <a:cs typeface="Arial"/>
              <a:sym typeface="Arial"/>
            </a:endParaRPr>
          </a:p>
        </p:txBody>
      </p:sp>
      <p:pic>
        <p:nvPicPr>
          <p:cNvPr id="123" name="Google Shape;123;p21"/>
          <p:cNvPicPr preferRelativeResize="0"/>
          <p:nvPr/>
        </p:nvPicPr>
        <p:blipFill rotWithShape="1">
          <a:blip r:embed="rId3">
            <a:alphaModFix/>
          </a:blip>
          <a:srcRect b="0" l="0" r="0" t="0"/>
          <a:stretch/>
        </p:blipFill>
        <p:spPr>
          <a:xfrm>
            <a:off x="5760000" y="3195720"/>
            <a:ext cx="1578600" cy="1304280"/>
          </a:xfrm>
          <a:prstGeom prst="rect">
            <a:avLst/>
          </a:prstGeom>
          <a:noFill/>
          <a:ln>
            <a:noFill/>
          </a:ln>
        </p:spPr>
      </p:pic>
      <p:sp>
        <p:nvSpPr>
          <p:cNvPr id="124" name="Google Shape;124;p21"/>
          <p:cNvSpPr/>
          <p:nvPr/>
        </p:nvSpPr>
        <p:spPr>
          <a:xfrm>
            <a:off x="540000" y="4860000"/>
            <a:ext cx="1980000" cy="1980000"/>
          </a:xfrm>
          <a:prstGeom prst="rect">
            <a:avLst/>
          </a:prstGeom>
          <a:noFill/>
          <a:ln>
            <a:noFill/>
          </a:ln>
        </p:spPr>
      </p:sp>
      <p:sp>
        <p:nvSpPr>
          <p:cNvPr id="125" name="Google Shape;125;p21"/>
          <p:cNvSpPr/>
          <p:nvPr/>
        </p:nvSpPr>
        <p:spPr>
          <a:xfrm>
            <a:off x="8100000" y="6120000"/>
            <a:ext cx="1723680" cy="1190160"/>
          </a:xfrm>
          <a:prstGeom prst="rect">
            <a:avLst/>
          </a:prstGeom>
          <a:noFill/>
          <a:ln>
            <a:noFill/>
          </a:ln>
        </p:spPr>
      </p:sp>
      <p:sp>
        <p:nvSpPr>
          <p:cNvPr id="126" name="Google Shape;126;p21"/>
          <p:cNvSpPr/>
          <p:nvPr/>
        </p:nvSpPr>
        <p:spPr>
          <a:xfrm>
            <a:off x="2700000" y="6206760"/>
            <a:ext cx="3362400" cy="1353240"/>
          </a:xfrm>
          <a:prstGeom prst="rect">
            <a:avLst/>
          </a:prstGeom>
          <a:noFill/>
          <a:ln>
            <a:noFill/>
          </a:ln>
        </p:spPr>
      </p:sp>
      <p:pic>
        <p:nvPicPr>
          <p:cNvPr id="127" name="Google Shape;127;p21"/>
          <p:cNvPicPr preferRelativeResize="0"/>
          <p:nvPr/>
        </p:nvPicPr>
        <p:blipFill rotWithShape="1">
          <a:blip r:embed="rId4">
            <a:alphaModFix/>
          </a:blip>
          <a:srcRect b="0" l="0" r="0" t="0"/>
          <a:stretch/>
        </p:blipFill>
        <p:spPr>
          <a:xfrm>
            <a:off x="4977000" y="5220000"/>
            <a:ext cx="2763000" cy="1079280"/>
          </a:xfrm>
          <a:prstGeom prst="rect">
            <a:avLst/>
          </a:prstGeom>
          <a:noFill/>
          <a:ln>
            <a:noFill/>
          </a:ln>
        </p:spPr>
      </p:pic>
      <p:pic>
        <p:nvPicPr>
          <p:cNvPr id="128" name="Google Shape;128;p21"/>
          <p:cNvPicPr preferRelativeResize="0"/>
          <p:nvPr/>
        </p:nvPicPr>
        <p:blipFill rotWithShape="1">
          <a:blip r:embed="rId5">
            <a:alphaModFix/>
          </a:blip>
          <a:srcRect b="0" l="0" r="0" t="0"/>
          <a:stretch/>
        </p:blipFill>
        <p:spPr>
          <a:xfrm>
            <a:off x="240840" y="3240000"/>
            <a:ext cx="2819160" cy="1206000"/>
          </a:xfrm>
          <a:prstGeom prst="rect">
            <a:avLst/>
          </a:prstGeom>
          <a:noFill/>
          <a:ln>
            <a:noFill/>
          </a:ln>
        </p:spPr>
      </p:pic>
      <p:pic>
        <p:nvPicPr>
          <p:cNvPr id="129" name="Google Shape;129;p21"/>
          <p:cNvPicPr preferRelativeResize="0"/>
          <p:nvPr/>
        </p:nvPicPr>
        <p:blipFill rotWithShape="1">
          <a:blip r:embed="rId6">
            <a:alphaModFix/>
          </a:blip>
          <a:srcRect b="0" l="0" r="0" t="0"/>
          <a:stretch/>
        </p:blipFill>
        <p:spPr>
          <a:xfrm>
            <a:off x="539640" y="4859640"/>
            <a:ext cx="1980000" cy="1980000"/>
          </a:xfrm>
          <a:prstGeom prst="rect">
            <a:avLst/>
          </a:prstGeom>
          <a:noFill/>
          <a:ln>
            <a:noFill/>
          </a:ln>
        </p:spPr>
      </p:pic>
      <p:pic>
        <p:nvPicPr>
          <p:cNvPr id="130" name="Google Shape;130;p21"/>
          <p:cNvPicPr preferRelativeResize="0"/>
          <p:nvPr/>
        </p:nvPicPr>
        <p:blipFill rotWithShape="1">
          <a:blip r:embed="rId7">
            <a:alphaModFix/>
          </a:blip>
          <a:srcRect b="0" l="0" r="0" t="0"/>
          <a:stretch/>
        </p:blipFill>
        <p:spPr>
          <a:xfrm>
            <a:off x="2699640" y="6206760"/>
            <a:ext cx="3362400" cy="1353240"/>
          </a:xfrm>
          <a:prstGeom prst="rect">
            <a:avLst/>
          </a:prstGeom>
          <a:noFill/>
          <a:ln>
            <a:noFill/>
          </a:ln>
        </p:spPr>
      </p:pic>
      <p:pic>
        <p:nvPicPr>
          <p:cNvPr id="131" name="Google Shape;131;p21"/>
          <p:cNvPicPr preferRelativeResize="0"/>
          <p:nvPr/>
        </p:nvPicPr>
        <p:blipFill rotWithShape="1">
          <a:blip r:embed="rId8">
            <a:alphaModFix/>
          </a:blip>
          <a:srcRect b="0" l="0" r="0" t="0"/>
          <a:stretch/>
        </p:blipFill>
        <p:spPr>
          <a:xfrm>
            <a:off x="8099640" y="6119640"/>
            <a:ext cx="1723680" cy="119016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93"/>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Results in 2016/2</a:t>
            </a:r>
            <a:endParaRPr b="0" sz="4400" strike="noStrike">
              <a:solidFill>
                <a:srgbClr val="000099"/>
              </a:solidFill>
              <a:latin typeface="Arial"/>
              <a:ea typeface="Arial"/>
              <a:cs typeface="Arial"/>
              <a:sym typeface="Arial"/>
            </a:endParaRPr>
          </a:p>
        </p:txBody>
      </p:sp>
      <p:sp>
        <p:nvSpPr>
          <p:cNvPr id="662" name="Google Shape;662;p93"/>
          <p:cNvSpPr txBox="1"/>
          <p:nvPr/>
        </p:nvSpPr>
        <p:spPr>
          <a:xfrm>
            <a:off x="504000" y="1769040"/>
            <a:ext cx="9071640" cy="4906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Which roulette do you prefer, </a:t>
            </a:r>
            <a:r>
              <a:rPr b="1" i="1" lang="en-US" sz="3200" strike="noStrike">
                <a:latin typeface="Arial"/>
                <a:ea typeface="Arial"/>
                <a:cs typeface="Arial"/>
                <a:sym typeface="Arial"/>
              </a:rPr>
              <a:t>c</a:t>
            </a:r>
            <a:r>
              <a:rPr b="0" lang="en-US" sz="3200" strike="noStrike">
                <a:latin typeface="Arial"/>
                <a:ea typeface="Arial"/>
                <a:cs typeface="Arial"/>
                <a:sym typeface="Arial"/>
              </a:rPr>
              <a:t> or </a:t>
            </a:r>
            <a:r>
              <a:rPr b="1" i="1" lang="en-US" sz="3200" strike="noStrike">
                <a:latin typeface="Arial"/>
                <a:ea typeface="Arial"/>
                <a:cs typeface="Arial"/>
                <a:sym typeface="Arial"/>
              </a:rPr>
              <a:t>d</a:t>
            </a:r>
            <a:r>
              <a:rPr b="0" lang="en-US" sz="3200" strike="noStrike">
                <a:latin typeface="Arial"/>
                <a:ea typeface="Arial"/>
                <a:cs typeface="Arial"/>
                <a:sym typeface="Arial"/>
              </a:rPr>
              <a:t>?</a:t>
            </a:r>
            <a:endParaRPr b="0" sz="3200"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0% of the students chose </a:t>
            </a:r>
            <a:r>
              <a:rPr b="1" i="1" lang="en-US" sz="3200" strike="noStrike">
                <a:latin typeface="Arial"/>
                <a:ea typeface="Arial"/>
                <a:cs typeface="Arial"/>
                <a:sym typeface="Arial"/>
              </a:rPr>
              <a:t>c</a:t>
            </a:r>
            <a:endParaRPr b="0" sz="3200" strike="noStrike">
              <a:latin typeface="Arial"/>
              <a:ea typeface="Arial"/>
              <a:cs typeface="Arial"/>
              <a:sym typeface="Arial"/>
            </a:endParaRPr>
          </a:p>
        </p:txBody>
      </p:sp>
      <p:pic>
        <p:nvPicPr>
          <p:cNvPr id="663" name="Google Shape;663;p93"/>
          <p:cNvPicPr preferRelativeResize="0"/>
          <p:nvPr/>
        </p:nvPicPr>
        <p:blipFill rotWithShape="1">
          <a:blip r:embed="rId3">
            <a:alphaModFix/>
          </a:blip>
          <a:srcRect b="0" l="0" r="0" t="0"/>
          <a:stretch/>
        </p:blipFill>
        <p:spPr>
          <a:xfrm>
            <a:off x="1233360" y="2446920"/>
            <a:ext cx="7553160" cy="315036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94"/>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Results for 2015-2</a:t>
            </a:r>
            <a:endParaRPr b="0" sz="4400" strike="noStrike">
              <a:solidFill>
                <a:srgbClr val="000099"/>
              </a:solidFill>
              <a:latin typeface="Arial"/>
              <a:ea typeface="Arial"/>
              <a:cs typeface="Arial"/>
              <a:sym typeface="Arial"/>
            </a:endParaRPr>
          </a:p>
        </p:txBody>
      </p:sp>
      <p:sp>
        <p:nvSpPr>
          <p:cNvPr id="669" name="Google Shape;669;p94"/>
          <p:cNvSpPr txBox="1"/>
          <p:nvPr/>
        </p:nvSpPr>
        <p:spPr>
          <a:xfrm>
            <a:off x="504000" y="1769040"/>
            <a:ext cx="9071640" cy="5446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Which roulette do you prefer, </a:t>
            </a:r>
            <a:r>
              <a:rPr b="1" i="1" lang="en-US" sz="3200" strike="noStrike">
                <a:latin typeface="Arial"/>
                <a:ea typeface="Arial"/>
                <a:cs typeface="Arial"/>
                <a:sym typeface="Arial"/>
              </a:rPr>
              <a:t>a</a:t>
            </a:r>
            <a:r>
              <a:rPr b="0" lang="en-US" sz="3200" strike="noStrike">
                <a:latin typeface="Arial"/>
                <a:ea typeface="Arial"/>
                <a:cs typeface="Arial"/>
                <a:sym typeface="Arial"/>
              </a:rPr>
              <a:t> or </a:t>
            </a:r>
            <a:r>
              <a:rPr b="1" i="1" lang="en-US" sz="3200" strike="noStrike">
                <a:latin typeface="Arial"/>
                <a:ea typeface="Arial"/>
                <a:cs typeface="Arial"/>
                <a:sym typeface="Arial"/>
              </a:rPr>
              <a:t>b</a:t>
            </a:r>
            <a:r>
              <a:rPr b="0" lang="en-US" sz="3200" strike="noStrike">
                <a:latin typeface="Arial"/>
                <a:ea typeface="Arial"/>
                <a:cs typeface="Arial"/>
                <a:sym typeface="Arial"/>
              </a:rPr>
              <a:t>?</a:t>
            </a:r>
            <a:endParaRPr b="0" sz="3200"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40% of the students chose </a:t>
            </a:r>
            <a:r>
              <a:rPr b="1" i="1" lang="en-US" sz="3200" strike="noStrike">
                <a:latin typeface="Arial"/>
                <a:ea typeface="Arial"/>
                <a:cs typeface="Arial"/>
                <a:sym typeface="Arial"/>
              </a:rPr>
              <a:t>a</a:t>
            </a:r>
            <a:endParaRPr b="0" sz="3200" strike="noStrike">
              <a:latin typeface="Arial"/>
              <a:ea typeface="Arial"/>
              <a:cs typeface="Arial"/>
              <a:sym typeface="Arial"/>
            </a:endParaRPr>
          </a:p>
          <a:p>
            <a:pPr indent="-232559" lvl="1" marL="864000" marR="0" rtl="0" algn="l">
              <a:spcBef>
                <a:spcPts val="1417"/>
              </a:spcBef>
              <a:spcAft>
                <a:spcPts val="0"/>
              </a:spcAft>
              <a:buClr>
                <a:srgbClr val="000000"/>
              </a:buClr>
              <a:buSzPts val="1440"/>
              <a:buFont typeface="Noto Sans Symbols"/>
              <a:buNone/>
            </a:pPr>
            <a:r>
              <a:t/>
            </a:r>
            <a:endParaRPr b="0" i="0" sz="3200" u="none" cap="none" strike="noStrike">
              <a:latin typeface="Arial"/>
              <a:ea typeface="Arial"/>
              <a:cs typeface="Arial"/>
              <a:sym typeface="Arial"/>
            </a:endParaRPr>
          </a:p>
          <a:p>
            <a:pPr indent="-232559" lvl="0" marL="432000" marR="0" rtl="0" algn="l">
              <a:spcBef>
                <a:spcPts val="1134"/>
              </a:spcBef>
              <a:spcAft>
                <a:spcPts val="0"/>
              </a:spcAft>
              <a:buClr>
                <a:srgbClr val="000000"/>
              </a:buClr>
              <a:buSzPts val="1440"/>
              <a:buFont typeface="Noto Sans Symbols"/>
              <a:buNone/>
            </a:pPr>
            <a:r>
              <a:t/>
            </a:r>
            <a:endParaRPr b="0" sz="3200" strike="noStrike">
              <a:latin typeface="Arial"/>
              <a:ea typeface="Arial"/>
              <a:cs typeface="Arial"/>
              <a:sym typeface="Arial"/>
            </a:endParaRPr>
          </a:p>
        </p:txBody>
      </p:sp>
      <p:pic>
        <p:nvPicPr>
          <p:cNvPr id="670" name="Google Shape;670;p94"/>
          <p:cNvPicPr preferRelativeResize="0"/>
          <p:nvPr/>
        </p:nvPicPr>
        <p:blipFill rotWithShape="1">
          <a:blip r:embed="rId3">
            <a:alphaModFix/>
          </a:blip>
          <a:srcRect b="0" l="0" r="0" t="0"/>
          <a:stretch/>
        </p:blipFill>
        <p:spPr>
          <a:xfrm>
            <a:off x="728280" y="2399400"/>
            <a:ext cx="8004960" cy="285444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95"/>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Results for 2015-2</a:t>
            </a:r>
            <a:endParaRPr b="0" sz="4400" strike="noStrike">
              <a:solidFill>
                <a:srgbClr val="000099"/>
              </a:solidFill>
              <a:latin typeface="Arial"/>
              <a:ea typeface="Arial"/>
              <a:cs typeface="Arial"/>
              <a:sym typeface="Arial"/>
            </a:endParaRPr>
          </a:p>
        </p:txBody>
      </p:sp>
      <p:sp>
        <p:nvSpPr>
          <p:cNvPr id="676" name="Google Shape;676;p95"/>
          <p:cNvSpPr txBox="1"/>
          <p:nvPr/>
        </p:nvSpPr>
        <p:spPr>
          <a:xfrm>
            <a:off x="504000" y="1769040"/>
            <a:ext cx="9071640" cy="49064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Which roulette do you prefer, </a:t>
            </a:r>
            <a:r>
              <a:rPr b="1" i="1" lang="en-US" sz="3200" strike="noStrike">
                <a:latin typeface="Arial"/>
                <a:ea typeface="Arial"/>
                <a:cs typeface="Arial"/>
                <a:sym typeface="Arial"/>
              </a:rPr>
              <a:t>c</a:t>
            </a:r>
            <a:r>
              <a:rPr b="0" lang="en-US" sz="3200" strike="noStrike">
                <a:latin typeface="Arial"/>
                <a:ea typeface="Arial"/>
                <a:cs typeface="Arial"/>
                <a:sym typeface="Arial"/>
              </a:rPr>
              <a:t> or </a:t>
            </a:r>
            <a:r>
              <a:rPr b="1" i="1" lang="en-US" sz="3200" strike="noStrike">
                <a:latin typeface="Arial"/>
                <a:ea typeface="Arial"/>
                <a:cs typeface="Arial"/>
                <a:sym typeface="Arial"/>
              </a:rPr>
              <a:t>d</a:t>
            </a:r>
            <a:r>
              <a:rPr b="0" lang="en-US" sz="3200" strike="noStrike">
                <a:latin typeface="Arial"/>
                <a:ea typeface="Arial"/>
                <a:cs typeface="Arial"/>
                <a:sym typeface="Arial"/>
              </a:rPr>
              <a:t>?</a:t>
            </a:r>
            <a:endParaRPr b="0" sz="3200"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5% of the students chose </a:t>
            </a:r>
            <a:r>
              <a:rPr b="1" i="1" lang="en-US" sz="3200" strike="noStrike">
                <a:latin typeface="Arial"/>
                <a:ea typeface="Arial"/>
                <a:cs typeface="Arial"/>
                <a:sym typeface="Arial"/>
              </a:rPr>
              <a:t>c</a:t>
            </a:r>
            <a:endParaRPr b="0" sz="3200" strike="noStrike">
              <a:latin typeface="Arial"/>
              <a:ea typeface="Arial"/>
              <a:cs typeface="Arial"/>
              <a:sym typeface="Arial"/>
            </a:endParaRPr>
          </a:p>
        </p:txBody>
      </p:sp>
      <p:pic>
        <p:nvPicPr>
          <p:cNvPr id="677" name="Google Shape;677;p95"/>
          <p:cNvPicPr preferRelativeResize="0"/>
          <p:nvPr/>
        </p:nvPicPr>
        <p:blipFill rotWithShape="1">
          <a:blip r:embed="rId3">
            <a:alphaModFix/>
          </a:blip>
          <a:srcRect b="0" l="0" r="0" t="0"/>
          <a:stretch/>
        </p:blipFill>
        <p:spPr>
          <a:xfrm>
            <a:off x="1233360" y="2446920"/>
            <a:ext cx="7553160" cy="315036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96"/>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Simplifying the Choice Problem and the Use of Similarities</a:t>
            </a:r>
            <a:endParaRPr b="0" sz="4400" strike="noStrike">
              <a:solidFill>
                <a:srgbClr val="000099"/>
              </a:solidFill>
              <a:latin typeface="Arial"/>
              <a:ea typeface="Arial"/>
              <a:cs typeface="Arial"/>
              <a:sym typeface="Arial"/>
            </a:endParaRPr>
          </a:p>
        </p:txBody>
      </p:sp>
      <p:sp>
        <p:nvSpPr>
          <p:cNvPr id="683" name="Google Shape;683;p96"/>
          <p:cNvSpPr txBox="1"/>
          <p:nvPr/>
        </p:nvSpPr>
        <p:spPr>
          <a:xfrm>
            <a:off x="504000" y="1769040"/>
            <a:ext cx="9071640" cy="4861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Which roulette do you prefer, </a:t>
            </a:r>
            <a:r>
              <a:rPr b="1" i="1" lang="en-US" sz="3200" strike="noStrike">
                <a:latin typeface="Arial"/>
                <a:ea typeface="Arial"/>
                <a:cs typeface="Arial"/>
                <a:sym typeface="Arial"/>
              </a:rPr>
              <a:t>a</a:t>
            </a:r>
            <a:r>
              <a:rPr b="0" lang="en-US" sz="3200" strike="noStrike">
                <a:latin typeface="Arial"/>
                <a:ea typeface="Arial"/>
                <a:cs typeface="Arial"/>
                <a:sym typeface="Arial"/>
              </a:rPr>
              <a:t> or </a:t>
            </a:r>
            <a:r>
              <a:rPr b="1" i="1" lang="en-US" sz="3200" strike="noStrike">
                <a:latin typeface="Arial"/>
                <a:ea typeface="Arial"/>
                <a:cs typeface="Arial"/>
                <a:sym typeface="Arial"/>
              </a:rPr>
              <a:t>b</a:t>
            </a:r>
            <a:r>
              <a:rPr b="0" lang="en-US" sz="3200" strike="noStrike">
                <a:latin typeface="Arial"/>
                <a:ea typeface="Arial"/>
                <a:cs typeface="Arial"/>
                <a:sym typeface="Arial"/>
              </a:rPr>
              <a:t>?</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Also in Tversky and Kahneman (1986)</a:t>
            </a:r>
            <a:endParaRPr b="0" sz="3200" strike="noStrike">
              <a:latin typeface="Arial"/>
              <a:ea typeface="Arial"/>
              <a:cs typeface="Arial"/>
              <a:sym typeface="Arial"/>
            </a:endParaRPr>
          </a:p>
          <a:p>
            <a:pPr indent="-324000" lvl="1" marL="864000" marR="0" rtl="0" algn="l">
              <a:spcBef>
                <a:spcPts val="1417"/>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58% of the subjects in the first group chose a</a:t>
            </a:r>
            <a:endParaRPr b="0" i="0" sz="28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Nobody in the second group chose c</a:t>
            </a:r>
            <a:endParaRPr b="0" i="0" sz="2800" u="none" cap="none" strike="noStrike">
              <a:latin typeface="Arial"/>
              <a:ea typeface="Arial"/>
              <a:cs typeface="Arial"/>
              <a:sym typeface="Arial"/>
            </a:endParaRPr>
          </a:p>
          <a:p>
            <a:pPr indent="-324000" lvl="0" marL="432000" marR="0" rtl="0" algn="l">
              <a:spcBef>
                <a:spcPts val="1134"/>
              </a:spcBef>
              <a:spcAft>
                <a:spcPts val="0"/>
              </a:spcAft>
              <a:buClr>
                <a:srgbClr val="000000"/>
              </a:buClr>
              <a:buSzPts val="1440"/>
              <a:buFont typeface="Noto Sans Symbols"/>
              <a:buChar char="●"/>
            </a:pPr>
            <a:r>
              <a:rPr b="0" lang="en-US" sz="3200" strike="noStrike">
                <a:latin typeface="Arial"/>
                <a:ea typeface="Arial"/>
                <a:cs typeface="Arial"/>
                <a:sym typeface="Arial"/>
              </a:rPr>
              <a:t>Students in A. Rubinstein class </a:t>
            </a:r>
            <a:endParaRPr b="0" sz="3200" strike="noStrike">
              <a:latin typeface="Arial"/>
              <a:ea typeface="Arial"/>
              <a:cs typeface="Arial"/>
              <a:sym typeface="Arial"/>
            </a:endParaRPr>
          </a:p>
          <a:p>
            <a:pPr indent="-324000" lvl="1" marL="864000" marR="0" rtl="0" algn="l">
              <a:spcBef>
                <a:spcPts val="1417"/>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two problems were presented, one after the other, to about 1,350 students</a:t>
            </a:r>
            <a:endParaRPr b="0" i="0" sz="28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52% chose a </a:t>
            </a:r>
            <a:endParaRPr b="0" i="0" sz="28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7% chose c</a:t>
            </a:r>
            <a:endParaRPr b="0" i="0" sz="2800" u="none" cap="none"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3">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97"/>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Simplifying the Choice Problem and the Use of Similarities</a:t>
            </a:r>
            <a:endParaRPr b="0" sz="4400" strike="noStrike">
              <a:solidFill>
                <a:srgbClr val="000099"/>
              </a:solidFill>
              <a:latin typeface="Arial"/>
              <a:ea typeface="Arial"/>
              <a:cs typeface="Arial"/>
              <a:sym typeface="Arial"/>
            </a:endParaRPr>
          </a:p>
        </p:txBody>
      </p:sp>
      <p:sp>
        <p:nvSpPr>
          <p:cNvPr id="689" name="Google Shape;689;p97"/>
          <p:cNvSpPr txBox="1"/>
          <p:nvPr/>
        </p:nvSpPr>
        <p:spPr>
          <a:xfrm>
            <a:off x="504000" y="1769040"/>
            <a:ext cx="9071640" cy="44622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In a complicated choice problem, we often transfer the complicated problem into a simpler one by “canceling” similar elements</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Although </a:t>
            </a:r>
            <a:r>
              <a:rPr b="1" i="1" lang="en-US" sz="3200" strike="noStrike">
                <a:latin typeface="Arial"/>
                <a:ea typeface="Arial"/>
                <a:cs typeface="Arial"/>
                <a:sym typeface="Arial"/>
              </a:rPr>
              <a:t>d</a:t>
            </a:r>
            <a:r>
              <a:rPr b="0" lang="en-US" sz="3200" strike="noStrike">
                <a:latin typeface="Arial"/>
                <a:ea typeface="Arial"/>
                <a:cs typeface="Arial"/>
                <a:sym typeface="Arial"/>
              </a:rPr>
              <a:t> clearly dominates </a:t>
            </a:r>
            <a:r>
              <a:rPr b="1" i="1" lang="en-US" sz="3200" strike="noStrike">
                <a:latin typeface="Arial"/>
                <a:ea typeface="Arial"/>
                <a:cs typeface="Arial"/>
                <a:sym typeface="Arial"/>
              </a:rPr>
              <a:t>c</a:t>
            </a:r>
            <a:r>
              <a:rPr b="0" lang="en-US" sz="3200" strike="noStrike">
                <a:latin typeface="Arial"/>
                <a:ea typeface="Arial"/>
                <a:cs typeface="Arial"/>
                <a:sym typeface="Arial"/>
              </a:rPr>
              <a:t>, the comparison between </a:t>
            </a:r>
            <a:r>
              <a:rPr b="1" i="1" lang="en-US" sz="3200" strike="noStrike">
                <a:latin typeface="Arial"/>
                <a:ea typeface="Arial"/>
                <a:cs typeface="Arial"/>
                <a:sym typeface="Arial"/>
              </a:rPr>
              <a:t>a</a:t>
            </a:r>
            <a:r>
              <a:rPr b="0" lang="en-US" sz="3200" strike="noStrike">
                <a:latin typeface="Arial"/>
                <a:ea typeface="Arial"/>
                <a:cs typeface="Arial"/>
                <a:sym typeface="Arial"/>
              </a:rPr>
              <a:t> and </a:t>
            </a:r>
            <a:r>
              <a:rPr b="1" i="1" lang="en-US" sz="3200" strike="noStrike">
                <a:latin typeface="Arial"/>
                <a:ea typeface="Arial"/>
                <a:cs typeface="Arial"/>
                <a:sym typeface="Arial"/>
              </a:rPr>
              <a:t>b</a:t>
            </a:r>
            <a:r>
              <a:rPr b="0" lang="en-US" sz="3200" strike="noStrike">
                <a:latin typeface="Arial"/>
                <a:ea typeface="Arial"/>
                <a:cs typeface="Arial"/>
                <a:sym typeface="Arial"/>
              </a:rPr>
              <a:t> is not as easy</a:t>
            </a:r>
            <a:endParaRPr b="0" sz="3200" strike="noStrike">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98"/>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Simplifying the Choice Problem and the Use of Similarities</a:t>
            </a:r>
            <a:endParaRPr b="0" sz="4400" strike="noStrike">
              <a:solidFill>
                <a:srgbClr val="000099"/>
              </a:solidFill>
              <a:latin typeface="Arial"/>
              <a:ea typeface="Arial"/>
              <a:cs typeface="Arial"/>
              <a:sym typeface="Arial"/>
            </a:endParaRPr>
          </a:p>
        </p:txBody>
      </p:sp>
      <p:sp>
        <p:nvSpPr>
          <p:cNvPr id="695" name="Google Shape;695;p98"/>
          <p:cNvSpPr txBox="1"/>
          <p:nvPr/>
        </p:nvSpPr>
        <p:spPr>
          <a:xfrm>
            <a:off x="504000" y="1769040"/>
            <a:ext cx="9071640" cy="44622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Many subjects “cancel” the probabilities of White, Yellow, and Red and are left with comparing the prizes of Green, a process that leads them to choose a</a:t>
            </a:r>
            <a:endParaRPr b="0" sz="3200" strike="noStrike">
              <a:latin typeface="Arial"/>
              <a:ea typeface="Arial"/>
              <a:cs typeface="Arial"/>
              <a:sym typeface="Arial"/>
            </a:endParaRPr>
          </a:p>
        </p:txBody>
      </p:sp>
      <p:pic>
        <p:nvPicPr>
          <p:cNvPr id="696" name="Google Shape;696;p98"/>
          <p:cNvPicPr preferRelativeResize="0"/>
          <p:nvPr/>
        </p:nvPicPr>
        <p:blipFill rotWithShape="1">
          <a:blip r:embed="rId3">
            <a:alphaModFix/>
          </a:blip>
          <a:srcRect b="0" l="0" r="0" t="0"/>
          <a:stretch/>
        </p:blipFill>
        <p:spPr>
          <a:xfrm>
            <a:off x="664560" y="4041000"/>
            <a:ext cx="8004960" cy="285444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99"/>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Reason-Based Choice</a:t>
            </a:r>
            <a:endParaRPr b="0" sz="4400" strike="noStrike">
              <a:solidFill>
                <a:srgbClr val="000099"/>
              </a:solidFill>
              <a:latin typeface="Arial"/>
              <a:ea typeface="Arial"/>
              <a:cs typeface="Arial"/>
              <a:sym typeface="Arial"/>
            </a:endParaRPr>
          </a:p>
        </p:txBody>
      </p:sp>
      <p:sp>
        <p:nvSpPr>
          <p:cNvPr id="702" name="Google Shape;702;p99"/>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Derp must choose between two universities</a:t>
            </a:r>
            <a:endParaRPr b="0" sz="3200" strike="noStrike">
              <a:latin typeface="Arial"/>
              <a:ea typeface="Arial"/>
              <a:cs typeface="Arial"/>
              <a:sym typeface="Arial"/>
            </a:endParaRPr>
          </a:p>
        </p:txBody>
      </p:sp>
      <p:sp>
        <p:nvSpPr>
          <p:cNvPr id="703" name="Google Shape;703;p99"/>
          <p:cNvSpPr/>
          <p:nvPr/>
        </p:nvSpPr>
        <p:spPr>
          <a:xfrm>
            <a:off x="6210720" y="3080520"/>
            <a:ext cx="2763000" cy="1079280"/>
          </a:xfrm>
          <a:prstGeom prst="rect">
            <a:avLst/>
          </a:prstGeom>
          <a:noFill/>
          <a:ln>
            <a:noFill/>
          </a:ln>
        </p:spPr>
      </p:sp>
      <p:sp>
        <p:nvSpPr>
          <p:cNvPr id="704" name="Google Shape;704;p99"/>
          <p:cNvSpPr/>
          <p:nvPr/>
        </p:nvSpPr>
        <p:spPr>
          <a:xfrm>
            <a:off x="1204200" y="2647080"/>
            <a:ext cx="1980000" cy="1980000"/>
          </a:xfrm>
          <a:prstGeom prst="rect">
            <a:avLst/>
          </a:prstGeom>
          <a:noFill/>
          <a:ln>
            <a:noFill/>
          </a:ln>
        </p:spPr>
      </p:sp>
      <p:pic>
        <p:nvPicPr>
          <p:cNvPr id="705" name="Google Shape;705;p99"/>
          <p:cNvPicPr preferRelativeResize="0"/>
          <p:nvPr/>
        </p:nvPicPr>
        <p:blipFill rotWithShape="1">
          <a:blip r:embed="rId3">
            <a:alphaModFix/>
          </a:blip>
          <a:srcRect b="0" l="0" r="0" t="0"/>
          <a:stretch/>
        </p:blipFill>
        <p:spPr>
          <a:xfrm>
            <a:off x="6210720" y="3080520"/>
            <a:ext cx="2763000" cy="1079280"/>
          </a:xfrm>
          <a:prstGeom prst="rect">
            <a:avLst/>
          </a:prstGeom>
          <a:noFill/>
          <a:ln>
            <a:noFill/>
          </a:ln>
        </p:spPr>
      </p:pic>
      <p:pic>
        <p:nvPicPr>
          <p:cNvPr id="706" name="Google Shape;706;p99"/>
          <p:cNvPicPr preferRelativeResize="0"/>
          <p:nvPr/>
        </p:nvPicPr>
        <p:blipFill rotWithShape="1">
          <a:blip r:embed="rId4">
            <a:alphaModFix/>
          </a:blip>
          <a:srcRect b="0" l="0" r="0" t="0"/>
          <a:stretch/>
        </p:blipFill>
        <p:spPr>
          <a:xfrm>
            <a:off x="3799440" y="4886640"/>
            <a:ext cx="2206080" cy="2399040"/>
          </a:xfrm>
          <a:prstGeom prst="rect">
            <a:avLst/>
          </a:prstGeom>
          <a:noFill/>
          <a:ln>
            <a:noFill/>
          </a:ln>
        </p:spPr>
      </p:pic>
      <p:pic>
        <p:nvPicPr>
          <p:cNvPr id="707" name="Google Shape;707;p99"/>
          <p:cNvPicPr preferRelativeResize="0"/>
          <p:nvPr/>
        </p:nvPicPr>
        <p:blipFill rotWithShape="1">
          <a:blip r:embed="rId5">
            <a:alphaModFix/>
          </a:blip>
          <a:srcRect b="0" l="0" r="0" t="0"/>
          <a:stretch/>
        </p:blipFill>
        <p:spPr>
          <a:xfrm>
            <a:off x="1260000" y="2700000"/>
            <a:ext cx="1980000" cy="19800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100"/>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Reason-Based Choice</a:t>
            </a:r>
            <a:endParaRPr b="0" sz="4400" strike="noStrike">
              <a:solidFill>
                <a:srgbClr val="000099"/>
              </a:solidFill>
              <a:latin typeface="Arial"/>
              <a:ea typeface="Arial"/>
              <a:cs typeface="Arial"/>
              <a:sym typeface="Arial"/>
            </a:endParaRPr>
          </a:p>
        </p:txBody>
      </p:sp>
      <p:sp>
        <p:nvSpPr>
          <p:cNvPr id="713" name="Google Shape;713;p100"/>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C({Stanford, UFMG}) = Stanford</a:t>
            </a:r>
            <a:endParaRPr b="0" sz="3200" strike="noStrike">
              <a:latin typeface="Arial"/>
              <a:ea typeface="Arial"/>
              <a:cs typeface="Arial"/>
              <a:sym typeface="Arial"/>
            </a:endParaRPr>
          </a:p>
        </p:txBody>
      </p:sp>
      <p:pic>
        <p:nvPicPr>
          <p:cNvPr id="714" name="Google Shape;714;p100"/>
          <p:cNvPicPr preferRelativeResize="0"/>
          <p:nvPr/>
        </p:nvPicPr>
        <p:blipFill rotWithShape="1">
          <a:blip r:embed="rId3">
            <a:alphaModFix/>
          </a:blip>
          <a:srcRect b="0" l="0" r="0" t="0"/>
          <a:stretch/>
        </p:blipFill>
        <p:spPr>
          <a:xfrm>
            <a:off x="4089960" y="4996800"/>
            <a:ext cx="2174400" cy="2344320"/>
          </a:xfrm>
          <a:prstGeom prst="rect">
            <a:avLst/>
          </a:prstGeom>
          <a:noFill/>
          <a:ln>
            <a:noFill/>
          </a:ln>
        </p:spPr>
      </p:pic>
      <p:cxnSp>
        <p:nvCxnSpPr>
          <p:cNvPr id="715" name="Google Shape;715;p100"/>
          <p:cNvCxnSpPr/>
          <p:nvPr/>
        </p:nvCxnSpPr>
        <p:spPr>
          <a:xfrm rot="10800000">
            <a:off x="3253320" y="4356720"/>
            <a:ext cx="796320" cy="952560"/>
          </a:xfrm>
          <a:prstGeom prst="straightConnector1">
            <a:avLst/>
          </a:prstGeom>
          <a:noFill/>
          <a:ln cap="flat" cmpd="sng" w="36000">
            <a:solidFill>
              <a:srgbClr val="000000"/>
            </a:solidFill>
            <a:prstDash val="solid"/>
            <a:round/>
            <a:headEnd len="sm" w="sm" type="none"/>
            <a:tailEnd len="med" w="med" type="triangle"/>
          </a:ln>
        </p:spPr>
      </p:cxnSp>
      <p:sp>
        <p:nvSpPr>
          <p:cNvPr id="716" name="Google Shape;716;p100"/>
          <p:cNvSpPr/>
          <p:nvPr/>
        </p:nvSpPr>
        <p:spPr>
          <a:xfrm>
            <a:off x="6211080" y="3080520"/>
            <a:ext cx="2763000" cy="1079280"/>
          </a:xfrm>
          <a:prstGeom prst="rect">
            <a:avLst/>
          </a:prstGeom>
          <a:noFill/>
          <a:ln>
            <a:noFill/>
          </a:ln>
        </p:spPr>
      </p:sp>
      <p:sp>
        <p:nvSpPr>
          <p:cNvPr id="717" name="Google Shape;717;p100"/>
          <p:cNvSpPr/>
          <p:nvPr/>
        </p:nvSpPr>
        <p:spPr>
          <a:xfrm>
            <a:off x="1204560" y="2647080"/>
            <a:ext cx="1980000" cy="1980000"/>
          </a:xfrm>
          <a:prstGeom prst="rect">
            <a:avLst/>
          </a:prstGeom>
          <a:noFill/>
          <a:ln>
            <a:noFill/>
          </a:ln>
        </p:spPr>
      </p:sp>
      <p:pic>
        <p:nvPicPr>
          <p:cNvPr id="718" name="Google Shape;718;p100"/>
          <p:cNvPicPr preferRelativeResize="0"/>
          <p:nvPr/>
        </p:nvPicPr>
        <p:blipFill rotWithShape="1">
          <a:blip r:embed="rId4">
            <a:alphaModFix/>
          </a:blip>
          <a:srcRect b="0" l="0" r="0" t="0"/>
          <a:stretch/>
        </p:blipFill>
        <p:spPr>
          <a:xfrm>
            <a:off x="6211080" y="3080520"/>
            <a:ext cx="2763000" cy="1079280"/>
          </a:xfrm>
          <a:prstGeom prst="rect">
            <a:avLst/>
          </a:prstGeom>
          <a:noFill/>
          <a:ln>
            <a:noFill/>
          </a:ln>
        </p:spPr>
      </p:pic>
      <p:pic>
        <p:nvPicPr>
          <p:cNvPr id="719" name="Google Shape;719;p100"/>
          <p:cNvPicPr preferRelativeResize="0"/>
          <p:nvPr/>
        </p:nvPicPr>
        <p:blipFill rotWithShape="1">
          <a:blip r:embed="rId5">
            <a:alphaModFix/>
          </a:blip>
          <a:srcRect b="0" l="0" r="0" t="0"/>
          <a:stretch/>
        </p:blipFill>
        <p:spPr>
          <a:xfrm>
            <a:off x="1260000" y="2700000"/>
            <a:ext cx="1980000" cy="19800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01"/>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Reason-Based Choice</a:t>
            </a:r>
            <a:endParaRPr b="0" sz="4400" strike="noStrike">
              <a:solidFill>
                <a:srgbClr val="000099"/>
              </a:solidFill>
              <a:latin typeface="Arial"/>
              <a:ea typeface="Arial"/>
              <a:cs typeface="Arial"/>
              <a:sym typeface="Arial"/>
            </a:endParaRPr>
          </a:p>
        </p:txBody>
      </p:sp>
      <p:sp>
        <p:nvSpPr>
          <p:cNvPr id="725" name="Google Shape;725;p101"/>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Derp must choose between </a:t>
            </a:r>
            <a:r>
              <a:rPr b="1" lang="en-US" sz="3200" u="sng" strike="noStrike">
                <a:latin typeface="Arial"/>
                <a:ea typeface="Arial"/>
                <a:cs typeface="Arial"/>
                <a:sym typeface="Arial"/>
              </a:rPr>
              <a:t>three</a:t>
            </a:r>
            <a:r>
              <a:rPr b="0" lang="en-US" sz="3200" strike="noStrike">
                <a:latin typeface="Arial"/>
                <a:ea typeface="Arial"/>
                <a:cs typeface="Arial"/>
                <a:sym typeface="Arial"/>
              </a:rPr>
              <a:t> universities</a:t>
            </a:r>
            <a:endParaRPr b="0" sz="3200" strike="noStrike">
              <a:latin typeface="Arial"/>
              <a:ea typeface="Arial"/>
              <a:cs typeface="Arial"/>
              <a:sym typeface="Arial"/>
            </a:endParaRPr>
          </a:p>
        </p:txBody>
      </p:sp>
      <p:sp>
        <p:nvSpPr>
          <p:cNvPr id="726" name="Google Shape;726;p101"/>
          <p:cNvSpPr/>
          <p:nvPr/>
        </p:nvSpPr>
        <p:spPr>
          <a:xfrm>
            <a:off x="6210720" y="3080520"/>
            <a:ext cx="2763000" cy="1079280"/>
          </a:xfrm>
          <a:prstGeom prst="rect">
            <a:avLst/>
          </a:prstGeom>
          <a:noFill/>
          <a:ln>
            <a:noFill/>
          </a:ln>
        </p:spPr>
      </p:sp>
      <p:pic>
        <p:nvPicPr>
          <p:cNvPr id="727" name="Google Shape;727;p101"/>
          <p:cNvPicPr preferRelativeResize="0"/>
          <p:nvPr/>
        </p:nvPicPr>
        <p:blipFill rotWithShape="1">
          <a:blip r:embed="rId3">
            <a:alphaModFix/>
          </a:blip>
          <a:srcRect b="0" l="0" r="0" t="0"/>
          <a:stretch/>
        </p:blipFill>
        <p:spPr>
          <a:xfrm>
            <a:off x="3799080" y="4886280"/>
            <a:ext cx="2206080" cy="2399040"/>
          </a:xfrm>
          <a:prstGeom prst="rect">
            <a:avLst/>
          </a:prstGeom>
          <a:noFill/>
          <a:ln>
            <a:noFill/>
          </a:ln>
        </p:spPr>
      </p:pic>
      <p:sp>
        <p:nvSpPr>
          <p:cNvPr id="728" name="Google Shape;728;p101"/>
          <p:cNvSpPr/>
          <p:nvPr/>
        </p:nvSpPr>
        <p:spPr>
          <a:xfrm>
            <a:off x="6211080" y="3080160"/>
            <a:ext cx="2763000" cy="1079280"/>
          </a:xfrm>
          <a:prstGeom prst="rect">
            <a:avLst/>
          </a:prstGeom>
          <a:noFill/>
          <a:ln>
            <a:noFill/>
          </a:ln>
        </p:spPr>
      </p:sp>
      <p:sp>
        <p:nvSpPr>
          <p:cNvPr id="729" name="Google Shape;729;p101"/>
          <p:cNvSpPr/>
          <p:nvPr/>
        </p:nvSpPr>
        <p:spPr>
          <a:xfrm>
            <a:off x="1204560" y="2646720"/>
            <a:ext cx="1980000" cy="1980000"/>
          </a:xfrm>
          <a:prstGeom prst="rect">
            <a:avLst/>
          </a:prstGeom>
          <a:noFill/>
          <a:ln>
            <a:noFill/>
          </a:ln>
        </p:spPr>
      </p:sp>
      <p:pic>
        <p:nvPicPr>
          <p:cNvPr id="730" name="Google Shape;730;p101"/>
          <p:cNvPicPr preferRelativeResize="0"/>
          <p:nvPr/>
        </p:nvPicPr>
        <p:blipFill rotWithShape="1">
          <a:blip r:embed="rId4">
            <a:alphaModFix/>
          </a:blip>
          <a:srcRect b="0" l="0" r="0" t="0"/>
          <a:stretch/>
        </p:blipFill>
        <p:spPr>
          <a:xfrm>
            <a:off x="6211080" y="3080160"/>
            <a:ext cx="2763000" cy="1079280"/>
          </a:xfrm>
          <a:prstGeom prst="rect">
            <a:avLst/>
          </a:prstGeom>
          <a:noFill/>
          <a:ln>
            <a:noFill/>
          </a:ln>
        </p:spPr>
      </p:pic>
      <p:sp>
        <p:nvSpPr>
          <p:cNvPr id="731" name="Google Shape;731;p101"/>
          <p:cNvSpPr/>
          <p:nvPr/>
        </p:nvSpPr>
        <p:spPr>
          <a:xfrm>
            <a:off x="3848040" y="2958480"/>
            <a:ext cx="1723680" cy="1190160"/>
          </a:xfrm>
          <a:prstGeom prst="rect">
            <a:avLst/>
          </a:prstGeom>
          <a:noFill/>
          <a:ln>
            <a:noFill/>
          </a:ln>
        </p:spPr>
      </p:sp>
      <p:pic>
        <p:nvPicPr>
          <p:cNvPr id="732" name="Google Shape;732;p101"/>
          <p:cNvPicPr preferRelativeResize="0"/>
          <p:nvPr/>
        </p:nvPicPr>
        <p:blipFill rotWithShape="1">
          <a:blip r:embed="rId5">
            <a:alphaModFix/>
          </a:blip>
          <a:srcRect b="0" l="0" r="0" t="0"/>
          <a:stretch/>
        </p:blipFill>
        <p:spPr>
          <a:xfrm>
            <a:off x="1260000" y="2700000"/>
            <a:ext cx="1980000" cy="1980000"/>
          </a:xfrm>
          <a:prstGeom prst="rect">
            <a:avLst/>
          </a:prstGeom>
          <a:noFill/>
          <a:ln>
            <a:noFill/>
          </a:ln>
        </p:spPr>
      </p:pic>
      <p:pic>
        <p:nvPicPr>
          <p:cNvPr id="733" name="Google Shape;733;p101"/>
          <p:cNvPicPr preferRelativeResize="0"/>
          <p:nvPr/>
        </p:nvPicPr>
        <p:blipFill rotWithShape="1">
          <a:blip r:embed="rId6">
            <a:alphaModFix/>
          </a:blip>
          <a:srcRect b="0" l="0" r="0" t="0"/>
          <a:stretch/>
        </p:blipFill>
        <p:spPr>
          <a:xfrm>
            <a:off x="3856320" y="2949840"/>
            <a:ext cx="1723680" cy="119016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102"/>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Reason-Based Choice</a:t>
            </a:r>
            <a:endParaRPr b="0" sz="4400" strike="noStrike">
              <a:solidFill>
                <a:srgbClr val="000099"/>
              </a:solidFill>
              <a:latin typeface="Arial"/>
              <a:ea typeface="Arial"/>
              <a:cs typeface="Arial"/>
              <a:sym typeface="Arial"/>
            </a:endParaRPr>
          </a:p>
        </p:txBody>
      </p:sp>
      <p:sp>
        <p:nvSpPr>
          <p:cNvPr id="739" name="Google Shape;739;p102"/>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C({Stanford, CMU, UFMG}) = UFMG</a:t>
            </a:r>
            <a:endParaRPr b="0" sz="3200" strike="noStrike">
              <a:latin typeface="Arial"/>
              <a:ea typeface="Arial"/>
              <a:cs typeface="Arial"/>
              <a:sym typeface="Arial"/>
            </a:endParaRPr>
          </a:p>
        </p:txBody>
      </p:sp>
      <p:pic>
        <p:nvPicPr>
          <p:cNvPr id="740" name="Google Shape;740;p102"/>
          <p:cNvPicPr preferRelativeResize="0"/>
          <p:nvPr/>
        </p:nvPicPr>
        <p:blipFill rotWithShape="1">
          <a:blip r:embed="rId3">
            <a:alphaModFix/>
          </a:blip>
          <a:srcRect b="0" l="0" r="0" t="0"/>
          <a:stretch/>
        </p:blipFill>
        <p:spPr>
          <a:xfrm>
            <a:off x="4089960" y="4996800"/>
            <a:ext cx="2174400" cy="2344320"/>
          </a:xfrm>
          <a:prstGeom prst="rect">
            <a:avLst/>
          </a:prstGeom>
          <a:noFill/>
          <a:ln>
            <a:noFill/>
          </a:ln>
        </p:spPr>
      </p:pic>
      <p:cxnSp>
        <p:nvCxnSpPr>
          <p:cNvPr id="741" name="Google Shape;741;p102"/>
          <p:cNvCxnSpPr/>
          <p:nvPr/>
        </p:nvCxnSpPr>
        <p:spPr>
          <a:xfrm flipH="1" rot="10800000">
            <a:off x="6074280" y="4159800"/>
            <a:ext cx="968040" cy="1071360"/>
          </a:xfrm>
          <a:prstGeom prst="straightConnector1">
            <a:avLst/>
          </a:prstGeom>
          <a:noFill/>
          <a:ln cap="flat" cmpd="sng" w="36000">
            <a:solidFill>
              <a:srgbClr val="000000"/>
            </a:solidFill>
            <a:prstDash val="solid"/>
            <a:round/>
            <a:headEnd len="sm" w="sm" type="none"/>
            <a:tailEnd len="med" w="med" type="triangle"/>
          </a:ln>
        </p:spPr>
      </p:cxnSp>
      <p:sp>
        <p:nvSpPr>
          <p:cNvPr id="742" name="Google Shape;742;p102"/>
          <p:cNvSpPr/>
          <p:nvPr/>
        </p:nvSpPr>
        <p:spPr>
          <a:xfrm>
            <a:off x="6211080" y="3080520"/>
            <a:ext cx="2763000" cy="1079280"/>
          </a:xfrm>
          <a:prstGeom prst="rect">
            <a:avLst/>
          </a:prstGeom>
          <a:noFill/>
          <a:ln>
            <a:noFill/>
          </a:ln>
        </p:spPr>
      </p:sp>
      <p:sp>
        <p:nvSpPr>
          <p:cNvPr id="743" name="Google Shape;743;p102"/>
          <p:cNvSpPr/>
          <p:nvPr/>
        </p:nvSpPr>
        <p:spPr>
          <a:xfrm>
            <a:off x="6211440" y="3080160"/>
            <a:ext cx="2763000" cy="1079280"/>
          </a:xfrm>
          <a:prstGeom prst="rect">
            <a:avLst/>
          </a:prstGeom>
          <a:noFill/>
          <a:ln>
            <a:noFill/>
          </a:ln>
        </p:spPr>
      </p:sp>
      <p:sp>
        <p:nvSpPr>
          <p:cNvPr id="744" name="Google Shape;744;p102"/>
          <p:cNvSpPr/>
          <p:nvPr/>
        </p:nvSpPr>
        <p:spPr>
          <a:xfrm>
            <a:off x="1204920" y="2646720"/>
            <a:ext cx="1980000" cy="1980000"/>
          </a:xfrm>
          <a:prstGeom prst="rect">
            <a:avLst/>
          </a:prstGeom>
          <a:noFill/>
          <a:ln>
            <a:noFill/>
          </a:ln>
        </p:spPr>
      </p:sp>
      <p:pic>
        <p:nvPicPr>
          <p:cNvPr id="745" name="Google Shape;745;p102"/>
          <p:cNvPicPr preferRelativeResize="0"/>
          <p:nvPr/>
        </p:nvPicPr>
        <p:blipFill rotWithShape="1">
          <a:blip r:embed="rId4">
            <a:alphaModFix/>
          </a:blip>
          <a:srcRect b="0" l="0" r="0" t="0"/>
          <a:stretch/>
        </p:blipFill>
        <p:spPr>
          <a:xfrm>
            <a:off x="6211440" y="3080160"/>
            <a:ext cx="2763000" cy="1079280"/>
          </a:xfrm>
          <a:prstGeom prst="rect">
            <a:avLst/>
          </a:prstGeom>
          <a:noFill/>
          <a:ln>
            <a:noFill/>
          </a:ln>
        </p:spPr>
      </p:pic>
      <p:sp>
        <p:nvSpPr>
          <p:cNvPr id="746" name="Google Shape;746;p102"/>
          <p:cNvSpPr/>
          <p:nvPr/>
        </p:nvSpPr>
        <p:spPr>
          <a:xfrm>
            <a:off x="3848400" y="2958480"/>
            <a:ext cx="1723680" cy="1190160"/>
          </a:xfrm>
          <a:prstGeom prst="rect">
            <a:avLst/>
          </a:prstGeom>
          <a:noFill/>
          <a:ln>
            <a:noFill/>
          </a:ln>
        </p:spPr>
      </p:sp>
      <p:sp>
        <p:nvSpPr>
          <p:cNvPr id="747" name="Google Shape;747;p102"/>
          <p:cNvSpPr/>
          <p:nvPr/>
        </p:nvSpPr>
        <p:spPr>
          <a:xfrm>
            <a:off x="1204560" y="2646720"/>
            <a:ext cx="1980000" cy="1980000"/>
          </a:xfrm>
          <a:prstGeom prst="rect">
            <a:avLst/>
          </a:prstGeom>
          <a:noFill/>
          <a:ln>
            <a:noFill/>
          </a:ln>
        </p:spPr>
      </p:sp>
      <p:sp>
        <p:nvSpPr>
          <p:cNvPr id="748" name="Google Shape;748;p102"/>
          <p:cNvSpPr/>
          <p:nvPr/>
        </p:nvSpPr>
        <p:spPr>
          <a:xfrm>
            <a:off x="3848040" y="2958480"/>
            <a:ext cx="1723680" cy="1190160"/>
          </a:xfrm>
          <a:prstGeom prst="rect">
            <a:avLst/>
          </a:prstGeom>
          <a:noFill/>
          <a:ln>
            <a:noFill/>
          </a:ln>
        </p:spPr>
      </p:sp>
      <p:pic>
        <p:nvPicPr>
          <p:cNvPr id="749" name="Google Shape;749;p102"/>
          <p:cNvPicPr preferRelativeResize="0"/>
          <p:nvPr/>
        </p:nvPicPr>
        <p:blipFill rotWithShape="1">
          <a:blip r:embed="rId5">
            <a:alphaModFix/>
          </a:blip>
          <a:srcRect b="0" l="0" r="0" t="0"/>
          <a:stretch/>
        </p:blipFill>
        <p:spPr>
          <a:xfrm>
            <a:off x="1260000" y="2700000"/>
            <a:ext cx="1980000" cy="1980000"/>
          </a:xfrm>
          <a:prstGeom prst="rect">
            <a:avLst/>
          </a:prstGeom>
          <a:noFill/>
          <a:ln>
            <a:noFill/>
          </a:ln>
        </p:spPr>
      </p:pic>
      <p:pic>
        <p:nvPicPr>
          <p:cNvPr id="750" name="Google Shape;750;p102"/>
          <p:cNvPicPr preferRelativeResize="0"/>
          <p:nvPr/>
        </p:nvPicPr>
        <p:blipFill rotWithShape="1">
          <a:blip r:embed="rId6">
            <a:alphaModFix/>
          </a:blip>
          <a:srcRect b="0" l="0" r="0" t="0"/>
          <a:stretch/>
        </p:blipFill>
        <p:spPr>
          <a:xfrm>
            <a:off x="3856320" y="2949840"/>
            <a:ext cx="1723680" cy="119016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2"/>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4400" u="none" cap="none" strike="noStrike">
                <a:solidFill>
                  <a:srgbClr val="000099"/>
                </a:solidFill>
                <a:latin typeface="Arial"/>
                <a:ea typeface="Arial"/>
                <a:cs typeface="Arial"/>
                <a:sym typeface="Arial"/>
              </a:rPr>
              <a:t>Choice functions</a:t>
            </a:r>
            <a:endParaRPr b="0" i="0" sz="4400" u="none" cap="none" strike="noStrike">
              <a:solidFill>
                <a:srgbClr val="000099"/>
              </a:solidFill>
              <a:latin typeface="Arial"/>
              <a:ea typeface="Arial"/>
              <a:cs typeface="Arial"/>
              <a:sym typeface="Arial"/>
            </a:endParaRPr>
          </a:p>
        </p:txBody>
      </p:sp>
      <p:sp>
        <p:nvSpPr>
          <p:cNvPr id="137" name="Google Shape;137;p22"/>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0" lvl="0" marL="457200" marR="0" rtl="0" algn="l">
              <a:spcBef>
                <a:spcPts val="0"/>
              </a:spcBef>
              <a:spcAft>
                <a:spcPts val="0"/>
              </a:spcAft>
              <a:buNone/>
            </a:pPr>
            <a:r>
              <a:rPr b="0" i="0" lang="en-US" sz="2800" u="none" cap="none" strike="noStrike">
                <a:latin typeface="Arial"/>
                <a:ea typeface="Arial"/>
                <a:cs typeface="Arial"/>
                <a:sym typeface="Arial"/>
              </a:rPr>
              <a:t>A </a:t>
            </a:r>
            <a:r>
              <a:rPr b="0" i="0" lang="en-US" sz="2800" u="sng" cap="none" strike="noStrike">
                <a:solidFill>
                  <a:srgbClr val="FF0000"/>
                </a:solidFill>
                <a:latin typeface="Arial"/>
                <a:ea typeface="Arial"/>
                <a:cs typeface="Arial"/>
                <a:sym typeface="Arial"/>
              </a:rPr>
              <a:t>choice function</a:t>
            </a:r>
            <a:r>
              <a:rPr b="0" i="0" lang="en-US" sz="2800" u="none" cap="none" strike="noStrike">
                <a:latin typeface="Arial"/>
                <a:ea typeface="Arial"/>
                <a:cs typeface="Arial"/>
                <a:sym typeface="Arial"/>
              </a:rPr>
              <a:t> </a:t>
            </a:r>
            <a:r>
              <a:rPr b="1" i="1" lang="en-US" sz="2800" u="none" cap="none" strike="noStrike">
                <a:latin typeface="Arial"/>
                <a:ea typeface="Arial"/>
                <a:cs typeface="Arial"/>
                <a:sym typeface="Arial"/>
              </a:rPr>
              <a:t>C</a:t>
            </a:r>
            <a:r>
              <a:rPr b="0" i="0" lang="en-US" sz="2800" u="none" cap="none" strike="noStrike">
                <a:latin typeface="Arial"/>
                <a:ea typeface="Arial"/>
                <a:cs typeface="Arial"/>
                <a:sym typeface="Arial"/>
              </a:rPr>
              <a:t> assigns to each set </a:t>
            </a:r>
            <a:r>
              <a:rPr b="1" i="1" lang="en-US" sz="2800" u="none" cap="none" strike="noStrike">
                <a:latin typeface="Arial"/>
                <a:ea typeface="Arial"/>
                <a:cs typeface="Arial"/>
                <a:sym typeface="Arial"/>
              </a:rPr>
              <a:t>A</a:t>
            </a:r>
            <a:r>
              <a:rPr b="0" i="0" lang="en-US" sz="2800" u="none" cap="none" strike="noStrike">
                <a:latin typeface="Arial"/>
                <a:ea typeface="Arial"/>
                <a:cs typeface="Arial"/>
                <a:sym typeface="Arial"/>
              </a:rPr>
              <a:t> a unique element of </a:t>
            </a:r>
            <a:r>
              <a:rPr b="1" i="1" lang="en-US" sz="2800" u="none" cap="none" strike="noStrike">
                <a:latin typeface="Arial"/>
                <a:ea typeface="Arial"/>
                <a:cs typeface="Arial"/>
                <a:sym typeface="Arial"/>
              </a:rPr>
              <a:t>A</a:t>
            </a:r>
            <a:r>
              <a:rPr b="0" i="0" lang="en-US" sz="2800" u="none" cap="none" strike="noStrike">
                <a:latin typeface="Arial"/>
                <a:ea typeface="Arial"/>
                <a:cs typeface="Arial"/>
                <a:sym typeface="Arial"/>
              </a:rPr>
              <a:t> with the interpretation that </a:t>
            </a:r>
            <a:r>
              <a:rPr b="1" i="1" lang="en-US" sz="2800" u="none" cap="none" strike="noStrike">
                <a:latin typeface="Arial"/>
                <a:ea typeface="Arial"/>
                <a:cs typeface="Arial"/>
                <a:sym typeface="Arial"/>
              </a:rPr>
              <a:t>C(A)</a:t>
            </a:r>
            <a:r>
              <a:rPr b="0" i="0" lang="en-US" sz="2800" u="none" cap="none" strike="noStrike">
                <a:latin typeface="Arial"/>
                <a:ea typeface="Arial"/>
                <a:cs typeface="Arial"/>
                <a:sym typeface="Arial"/>
              </a:rPr>
              <a:t> is the chosen element from the set </a:t>
            </a:r>
            <a:r>
              <a:rPr b="1" i="1" lang="en-US" sz="2800" u="none" cap="none" strike="noStrike">
                <a:latin typeface="Arial"/>
                <a:ea typeface="Arial"/>
                <a:cs typeface="Arial"/>
                <a:sym typeface="Arial"/>
              </a:rPr>
              <a:t>A</a:t>
            </a:r>
            <a:endParaRPr b="0" i="0" sz="2800" u="none" cap="none" strike="noStrike">
              <a:latin typeface="Arial"/>
              <a:ea typeface="Arial"/>
              <a:cs typeface="Arial"/>
              <a:sym typeface="Arial"/>
            </a:endParaRPr>
          </a:p>
        </p:txBody>
      </p:sp>
      <p:pic>
        <p:nvPicPr>
          <p:cNvPr id="138" name="Google Shape;138;p22"/>
          <p:cNvPicPr preferRelativeResize="0"/>
          <p:nvPr/>
        </p:nvPicPr>
        <p:blipFill rotWithShape="1">
          <a:blip r:embed="rId3">
            <a:alphaModFix/>
          </a:blip>
          <a:srcRect b="0" l="0" r="0" t="0"/>
          <a:stretch/>
        </p:blipFill>
        <p:spPr>
          <a:xfrm>
            <a:off x="5760000" y="3195720"/>
            <a:ext cx="1578600" cy="1304280"/>
          </a:xfrm>
          <a:prstGeom prst="rect">
            <a:avLst/>
          </a:prstGeom>
          <a:noFill/>
          <a:ln>
            <a:noFill/>
          </a:ln>
        </p:spPr>
      </p:pic>
      <p:pic>
        <p:nvPicPr>
          <p:cNvPr id="139" name="Google Shape;139;p22"/>
          <p:cNvPicPr preferRelativeResize="0"/>
          <p:nvPr/>
        </p:nvPicPr>
        <p:blipFill rotWithShape="1">
          <a:blip r:embed="rId4">
            <a:alphaModFix/>
          </a:blip>
          <a:srcRect b="0" l="0" r="0" t="0"/>
          <a:stretch/>
        </p:blipFill>
        <p:spPr>
          <a:xfrm>
            <a:off x="540000" y="4860000"/>
            <a:ext cx="1980000" cy="1980000"/>
          </a:xfrm>
          <a:prstGeom prst="rect">
            <a:avLst/>
          </a:prstGeom>
          <a:noFill/>
          <a:ln>
            <a:noFill/>
          </a:ln>
        </p:spPr>
      </p:pic>
      <p:pic>
        <p:nvPicPr>
          <p:cNvPr id="140" name="Google Shape;140;p22"/>
          <p:cNvPicPr preferRelativeResize="0"/>
          <p:nvPr/>
        </p:nvPicPr>
        <p:blipFill rotWithShape="1">
          <a:blip r:embed="rId5">
            <a:alphaModFix/>
          </a:blip>
          <a:srcRect b="0" l="0" r="0" t="0"/>
          <a:stretch/>
        </p:blipFill>
        <p:spPr>
          <a:xfrm>
            <a:off x="8100000" y="6120000"/>
            <a:ext cx="1723680" cy="1190160"/>
          </a:xfrm>
          <a:prstGeom prst="rect">
            <a:avLst/>
          </a:prstGeom>
          <a:noFill/>
          <a:ln>
            <a:noFill/>
          </a:ln>
        </p:spPr>
      </p:pic>
      <p:pic>
        <p:nvPicPr>
          <p:cNvPr id="141" name="Google Shape;141;p22"/>
          <p:cNvPicPr preferRelativeResize="0"/>
          <p:nvPr/>
        </p:nvPicPr>
        <p:blipFill rotWithShape="1">
          <a:blip r:embed="rId6">
            <a:alphaModFix/>
          </a:blip>
          <a:srcRect b="0" l="0" r="0" t="0"/>
          <a:stretch/>
        </p:blipFill>
        <p:spPr>
          <a:xfrm>
            <a:off x="2700000" y="6206760"/>
            <a:ext cx="3362400" cy="1353240"/>
          </a:xfrm>
          <a:prstGeom prst="rect">
            <a:avLst/>
          </a:prstGeom>
          <a:noFill/>
          <a:ln>
            <a:noFill/>
          </a:ln>
        </p:spPr>
      </p:pic>
      <p:pic>
        <p:nvPicPr>
          <p:cNvPr id="142" name="Google Shape;142;p22"/>
          <p:cNvPicPr preferRelativeResize="0"/>
          <p:nvPr/>
        </p:nvPicPr>
        <p:blipFill rotWithShape="1">
          <a:blip r:embed="rId7">
            <a:alphaModFix/>
          </a:blip>
          <a:srcRect b="0" l="0" r="0" t="0"/>
          <a:stretch/>
        </p:blipFill>
        <p:spPr>
          <a:xfrm>
            <a:off x="4977000" y="5220000"/>
            <a:ext cx="2763000" cy="1079280"/>
          </a:xfrm>
          <a:prstGeom prst="rect">
            <a:avLst/>
          </a:prstGeom>
          <a:noFill/>
          <a:ln>
            <a:noFill/>
          </a:ln>
        </p:spPr>
      </p:pic>
      <p:pic>
        <p:nvPicPr>
          <p:cNvPr id="143" name="Google Shape;143;p22"/>
          <p:cNvPicPr preferRelativeResize="0"/>
          <p:nvPr/>
        </p:nvPicPr>
        <p:blipFill rotWithShape="1">
          <a:blip r:embed="rId8">
            <a:alphaModFix/>
          </a:blip>
          <a:srcRect b="0" l="0" r="0" t="0"/>
          <a:stretch/>
        </p:blipFill>
        <p:spPr>
          <a:xfrm>
            <a:off x="240840" y="3240000"/>
            <a:ext cx="2819160" cy="1206000"/>
          </a:xfrm>
          <a:prstGeom prst="rect">
            <a:avLst/>
          </a:prstGeom>
          <a:noFill/>
          <a:ln>
            <a:noFill/>
          </a:ln>
        </p:spPr>
      </p:pic>
      <p:pic>
        <p:nvPicPr>
          <p:cNvPr id="144" name="Google Shape;144;p22"/>
          <p:cNvPicPr preferRelativeResize="0"/>
          <p:nvPr/>
        </p:nvPicPr>
        <p:blipFill rotWithShape="1">
          <a:blip r:embed="rId5">
            <a:alphaModFix/>
          </a:blip>
          <a:srcRect b="0" l="0" r="0" t="0"/>
          <a:stretch/>
        </p:blipFill>
        <p:spPr>
          <a:xfrm>
            <a:off x="8099640" y="6119640"/>
            <a:ext cx="1723680" cy="119016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103"/>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Reason-Based Choice</a:t>
            </a:r>
            <a:endParaRPr b="0" sz="4400" strike="noStrike">
              <a:solidFill>
                <a:srgbClr val="000099"/>
              </a:solidFill>
              <a:latin typeface="Arial"/>
              <a:ea typeface="Arial"/>
              <a:cs typeface="Arial"/>
              <a:sym typeface="Arial"/>
            </a:endParaRPr>
          </a:p>
        </p:txBody>
      </p:sp>
      <p:sp>
        <p:nvSpPr>
          <p:cNvPr id="756" name="Google Shape;756;p103"/>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Does his choice satisfy </a:t>
            </a:r>
            <a:r>
              <a:rPr b="1" i="1" lang="en-US" sz="3200" strike="noStrike">
                <a:latin typeface="Arial"/>
                <a:ea typeface="Arial"/>
                <a:cs typeface="Arial"/>
                <a:sym typeface="Arial"/>
              </a:rPr>
              <a:t>condition α</a:t>
            </a:r>
            <a:r>
              <a:rPr b="0" lang="en-US" sz="3200" strike="noStrike">
                <a:latin typeface="Arial"/>
                <a:ea typeface="Arial"/>
                <a:cs typeface="Arial"/>
                <a:sym typeface="Arial"/>
              </a:rPr>
              <a:t>?</a:t>
            </a:r>
            <a:endParaRPr b="0" sz="3200" strike="noStrike">
              <a:latin typeface="Arial"/>
              <a:ea typeface="Arial"/>
              <a:cs typeface="Arial"/>
              <a:sym typeface="Arial"/>
            </a:endParaRPr>
          </a:p>
          <a:p>
            <a:pPr indent="-324000" lvl="1" marL="864000" marR="0" rtl="0" algn="l">
              <a:spcBef>
                <a:spcPts val="1417"/>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No!</a:t>
            </a:r>
            <a:endParaRPr b="0" i="0" sz="2800" u="none" cap="none" strike="noStrike">
              <a:latin typeface="Arial"/>
              <a:ea typeface="Arial"/>
              <a:cs typeface="Arial"/>
              <a:sym typeface="Arial"/>
            </a:endParaRPr>
          </a:p>
          <a:p>
            <a:pPr indent="-324000" lvl="0" marL="432000" marR="0" rtl="0" algn="l">
              <a:spcBef>
                <a:spcPts val="1134"/>
              </a:spcBef>
              <a:spcAft>
                <a:spcPts val="0"/>
              </a:spcAft>
              <a:buClr>
                <a:srgbClr val="000000"/>
              </a:buClr>
              <a:buSzPts val="1440"/>
              <a:buFont typeface="Noto Sans Symbols"/>
              <a:buChar char="●"/>
            </a:pPr>
            <a:r>
              <a:rPr b="0" lang="en-US" sz="3200" strike="noStrike">
                <a:latin typeface="Arial"/>
                <a:ea typeface="Arial"/>
                <a:cs typeface="Arial"/>
                <a:sym typeface="Arial"/>
              </a:rPr>
              <a:t>Is the reason related to a careless specification of the alternatives (as in the restaurant’s menu example discussed previously)?</a:t>
            </a:r>
            <a:endParaRPr b="0" sz="3200" strike="noStrike">
              <a:latin typeface="Arial"/>
              <a:ea typeface="Arial"/>
              <a:cs typeface="Arial"/>
              <a:sym typeface="Arial"/>
            </a:endParaRPr>
          </a:p>
          <a:p>
            <a:pPr indent="-324000" lvl="1" marL="864000" marR="0" rtl="0" algn="l">
              <a:spcBef>
                <a:spcPts val="1417"/>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No!</a:t>
            </a:r>
            <a:endParaRPr b="0" i="0" sz="2800" u="none" cap="none" strike="noStrike">
              <a:latin typeface="Arial"/>
              <a:ea typeface="Arial"/>
              <a:cs typeface="Arial"/>
              <a:sym typeface="Arial"/>
            </a:endParaRPr>
          </a:p>
          <a:p>
            <a:pPr indent="-243990" lvl="0" marL="432000" marR="0" rtl="0" algn="l">
              <a:spcBef>
                <a:spcPts val="1134"/>
              </a:spcBef>
              <a:spcAft>
                <a:spcPts val="0"/>
              </a:spcAft>
              <a:buClr>
                <a:srgbClr val="000000"/>
              </a:buClr>
              <a:buSzPts val="1260"/>
              <a:buFont typeface="Noto Sans Symbols"/>
              <a:buNone/>
            </a:pPr>
            <a:r>
              <a:t/>
            </a:r>
            <a:endParaRPr b="0" sz="2800"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6">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104"/>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Reason-Based Choice</a:t>
            </a:r>
            <a:endParaRPr b="0" sz="4400" strike="noStrike">
              <a:solidFill>
                <a:srgbClr val="000099"/>
              </a:solidFill>
              <a:latin typeface="Arial"/>
              <a:ea typeface="Arial"/>
              <a:cs typeface="Arial"/>
              <a:sym typeface="Arial"/>
            </a:endParaRPr>
          </a:p>
        </p:txBody>
      </p:sp>
      <p:sp>
        <p:nvSpPr>
          <p:cNvPr id="762" name="Google Shape;762;p104"/>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What happened, then?</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His explanation is that he prefers an American university so long as he does not have to choose between American schools – a choice he deems harder</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His reasoning involves an attempt to avoid the difficulty of making a decision</a:t>
            </a:r>
            <a:endParaRPr b="0" sz="3200" strike="noStrike">
              <a:latin typeface="Arial"/>
              <a:ea typeface="Arial"/>
              <a:cs typeface="Arial"/>
              <a:sym typeface="Arial"/>
            </a:endParaRPr>
          </a:p>
          <a:p>
            <a:pPr indent="-232559" lvl="0" marL="432000"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2">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05"/>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Reason-Based Choice</a:t>
            </a:r>
            <a:endParaRPr b="0" sz="4400" strike="noStrike">
              <a:solidFill>
                <a:srgbClr val="000099"/>
              </a:solidFill>
              <a:latin typeface="Arial"/>
              <a:ea typeface="Arial"/>
              <a:cs typeface="Arial"/>
              <a:sym typeface="Arial"/>
            </a:endParaRPr>
          </a:p>
        </p:txBody>
      </p:sp>
      <p:sp>
        <p:nvSpPr>
          <p:cNvPr id="768" name="Google Shape;768;p105"/>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As another example, imagine a handsome guy called Albert, who is looking for a date to take to a party</a:t>
            </a:r>
            <a:endParaRPr b="0" sz="3200" strike="noStrike">
              <a:latin typeface="Arial"/>
              <a:ea typeface="Arial"/>
              <a:cs typeface="Arial"/>
              <a:sym typeface="Arial"/>
            </a:endParaRPr>
          </a:p>
        </p:txBody>
      </p:sp>
      <p:pic>
        <p:nvPicPr>
          <p:cNvPr id="769" name="Google Shape;769;p105"/>
          <p:cNvPicPr preferRelativeResize="0"/>
          <p:nvPr/>
        </p:nvPicPr>
        <p:blipFill rotWithShape="1">
          <a:blip r:embed="rId3">
            <a:alphaModFix/>
          </a:blip>
          <a:srcRect b="0" l="0" r="0" t="0"/>
          <a:stretch/>
        </p:blipFill>
        <p:spPr>
          <a:xfrm>
            <a:off x="3407760" y="3123000"/>
            <a:ext cx="3050280" cy="406692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06"/>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Reason-Based Choice</a:t>
            </a:r>
            <a:endParaRPr b="0" sz="4400" strike="noStrike">
              <a:solidFill>
                <a:srgbClr val="000099"/>
              </a:solidFill>
              <a:latin typeface="Arial"/>
              <a:ea typeface="Arial"/>
              <a:cs typeface="Arial"/>
              <a:sym typeface="Arial"/>
            </a:endParaRPr>
          </a:p>
        </p:txBody>
      </p:sp>
      <p:sp>
        <p:nvSpPr>
          <p:cNvPr id="775" name="Google Shape;775;p106"/>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Albert knows two girls that are crazy about him, both of whom would love to go to the party</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The two girls are called Mary and Laura</a:t>
            </a:r>
            <a:endParaRPr b="0" sz="3200" strike="noStrike">
              <a:latin typeface="Arial"/>
              <a:ea typeface="Arial"/>
              <a:cs typeface="Arial"/>
              <a:sym typeface="Arial"/>
            </a:endParaRPr>
          </a:p>
        </p:txBody>
      </p:sp>
      <p:pic>
        <p:nvPicPr>
          <p:cNvPr id="776" name="Google Shape;776;p106"/>
          <p:cNvPicPr preferRelativeResize="0"/>
          <p:nvPr/>
        </p:nvPicPr>
        <p:blipFill rotWithShape="1">
          <a:blip r:embed="rId3">
            <a:alphaModFix/>
          </a:blip>
          <a:srcRect b="0" l="0" r="0" t="0"/>
          <a:stretch/>
        </p:blipFill>
        <p:spPr>
          <a:xfrm>
            <a:off x="702720" y="4357080"/>
            <a:ext cx="1773360" cy="2364480"/>
          </a:xfrm>
          <a:prstGeom prst="rect">
            <a:avLst/>
          </a:prstGeom>
          <a:noFill/>
          <a:ln>
            <a:noFill/>
          </a:ln>
        </p:spPr>
      </p:pic>
      <p:pic>
        <p:nvPicPr>
          <p:cNvPr id="777" name="Google Shape;777;p106"/>
          <p:cNvPicPr preferRelativeResize="0"/>
          <p:nvPr/>
        </p:nvPicPr>
        <p:blipFill rotWithShape="1">
          <a:blip r:embed="rId4">
            <a:alphaModFix/>
          </a:blip>
          <a:srcRect b="0" l="0" r="0" t="0"/>
          <a:stretch/>
        </p:blipFill>
        <p:spPr>
          <a:xfrm>
            <a:off x="5063040" y="3513240"/>
            <a:ext cx="1346760" cy="1795680"/>
          </a:xfrm>
          <a:prstGeom prst="rect">
            <a:avLst/>
          </a:prstGeom>
          <a:noFill/>
          <a:ln>
            <a:noFill/>
          </a:ln>
        </p:spPr>
      </p:pic>
      <p:pic>
        <p:nvPicPr>
          <p:cNvPr id="778" name="Google Shape;778;p106"/>
          <p:cNvPicPr preferRelativeResize="0"/>
          <p:nvPr/>
        </p:nvPicPr>
        <p:blipFill rotWithShape="1">
          <a:blip r:embed="rId5">
            <a:alphaModFix/>
          </a:blip>
          <a:srcRect b="0" l="0" r="0" t="0"/>
          <a:stretch/>
        </p:blipFill>
        <p:spPr>
          <a:xfrm>
            <a:off x="5043600" y="5917680"/>
            <a:ext cx="1483200" cy="1483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107"/>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Reason-Based Choice</a:t>
            </a:r>
            <a:endParaRPr b="0" sz="4400" strike="noStrike">
              <a:solidFill>
                <a:srgbClr val="000099"/>
              </a:solidFill>
              <a:latin typeface="Arial"/>
              <a:ea typeface="Arial"/>
              <a:cs typeface="Arial"/>
              <a:sym typeface="Arial"/>
            </a:endParaRPr>
          </a:p>
        </p:txBody>
      </p:sp>
      <p:sp>
        <p:nvSpPr>
          <p:cNvPr id="784" name="Google Shape;784;p107"/>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Of the two, Albert prefers Mary</a:t>
            </a:r>
            <a:endParaRPr b="0" sz="3200" strike="noStrike">
              <a:latin typeface="Arial"/>
              <a:ea typeface="Arial"/>
              <a:cs typeface="Arial"/>
              <a:sym typeface="Arial"/>
            </a:endParaRPr>
          </a:p>
        </p:txBody>
      </p:sp>
      <p:pic>
        <p:nvPicPr>
          <p:cNvPr id="785" name="Google Shape;785;p107"/>
          <p:cNvPicPr preferRelativeResize="0"/>
          <p:nvPr/>
        </p:nvPicPr>
        <p:blipFill rotWithShape="1">
          <a:blip r:embed="rId3">
            <a:alphaModFix/>
          </a:blip>
          <a:srcRect b="0" l="0" r="0" t="0"/>
          <a:stretch/>
        </p:blipFill>
        <p:spPr>
          <a:xfrm>
            <a:off x="702720" y="4357080"/>
            <a:ext cx="1773360" cy="2364480"/>
          </a:xfrm>
          <a:prstGeom prst="rect">
            <a:avLst/>
          </a:prstGeom>
          <a:noFill/>
          <a:ln>
            <a:noFill/>
          </a:ln>
        </p:spPr>
      </p:pic>
      <p:pic>
        <p:nvPicPr>
          <p:cNvPr id="786" name="Google Shape;786;p107"/>
          <p:cNvPicPr preferRelativeResize="0"/>
          <p:nvPr/>
        </p:nvPicPr>
        <p:blipFill rotWithShape="1">
          <a:blip r:embed="rId4">
            <a:alphaModFix/>
          </a:blip>
          <a:srcRect b="0" l="0" r="0" t="0"/>
          <a:stretch/>
        </p:blipFill>
        <p:spPr>
          <a:xfrm>
            <a:off x="5063040" y="3513240"/>
            <a:ext cx="1346760" cy="1795680"/>
          </a:xfrm>
          <a:prstGeom prst="rect">
            <a:avLst/>
          </a:prstGeom>
          <a:noFill/>
          <a:ln>
            <a:noFill/>
          </a:ln>
        </p:spPr>
      </p:pic>
      <p:pic>
        <p:nvPicPr>
          <p:cNvPr id="787" name="Google Shape;787;p107"/>
          <p:cNvPicPr preferRelativeResize="0"/>
          <p:nvPr/>
        </p:nvPicPr>
        <p:blipFill rotWithShape="1">
          <a:blip r:embed="rId5">
            <a:alphaModFix/>
          </a:blip>
          <a:srcRect b="0" l="0" r="0" t="0"/>
          <a:stretch/>
        </p:blipFill>
        <p:spPr>
          <a:xfrm>
            <a:off x="5043600" y="5917680"/>
            <a:ext cx="1483200" cy="1483200"/>
          </a:xfrm>
          <a:prstGeom prst="rect">
            <a:avLst/>
          </a:prstGeom>
          <a:noFill/>
          <a:ln>
            <a:noFill/>
          </a:ln>
        </p:spPr>
      </p:pic>
      <p:cxnSp>
        <p:nvCxnSpPr>
          <p:cNvPr id="788" name="Google Shape;788;p107"/>
          <p:cNvCxnSpPr/>
          <p:nvPr/>
        </p:nvCxnSpPr>
        <p:spPr>
          <a:xfrm flipH="1" rot="10800000">
            <a:off x="2810520" y="4653000"/>
            <a:ext cx="2123640" cy="874440"/>
          </a:xfrm>
          <a:prstGeom prst="straightConnector1">
            <a:avLst/>
          </a:prstGeom>
          <a:noFill/>
          <a:ln cap="flat" cmpd="sng" w="36000">
            <a:solidFill>
              <a:srgbClr val="000000"/>
            </a:solidFill>
            <a:prstDash val="solid"/>
            <a:round/>
            <a:headEnd len="sm" w="sm" type="none"/>
            <a:tailEnd len="med" w="med" type="triangle"/>
          </a:ln>
        </p:spPr>
      </p:cxn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108"/>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Reason-Based Choice</a:t>
            </a:r>
            <a:endParaRPr b="0" sz="4400" strike="noStrike">
              <a:solidFill>
                <a:srgbClr val="000099"/>
              </a:solidFill>
              <a:latin typeface="Arial"/>
              <a:ea typeface="Arial"/>
              <a:cs typeface="Arial"/>
              <a:sym typeface="Arial"/>
            </a:endParaRPr>
          </a:p>
        </p:txBody>
      </p:sp>
      <p:sp>
        <p:nvSpPr>
          <p:cNvPr id="794" name="Google Shape;794;p108"/>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Now imagine that Mary has a sister, and this sister is also crazy about Albert</a:t>
            </a:r>
            <a:endParaRPr b="0" sz="3200" strike="noStrike">
              <a:latin typeface="Arial"/>
              <a:ea typeface="Arial"/>
              <a:cs typeface="Arial"/>
              <a:sym typeface="Arial"/>
            </a:endParaRPr>
          </a:p>
        </p:txBody>
      </p:sp>
      <p:pic>
        <p:nvPicPr>
          <p:cNvPr id="795" name="Google Shape;795;p108"/>
          <p:cNvPicPr preferRelativeResize="0"/>
          <p:nvPr/>
        </p:nvPicPr>
        <p:blipFill rotWithShape="1">
          <a:blip r:embed="rId3">
            <a:alphaModFix/>
          </a:blip>
          <a:srcRect b="0" l="0" r="0" t="0"/>
          <a:stretch/>
        </p:blipFill>
        <p:spPr>
          <a:xfrm>
            <a:off x="702720" y="4357080"/>
            <a:ext cx="1773360" cy="2364480"/>
          </a:xfrm>
          <a:prstGeom prst="rect">
            <a:avLst/>
          </a:prstGeom>
          <a:noFill/>
          <a:ln>
            <a:noFill/>
          </a:ln>
        </p:spPr>
      </p:pic>
      <p:pic>
        <p:nvPicPr>
          <p:cNvPr id="796" name="Google Shape;796;p108"/>
          <p:cNvPicPr preferRelativeResize="0"/>
          <p:nvPr/>
        </p:nvPicPr>
        <p:blipFill rotWithShape="1">
          <a:blip r:embed="rId4">
            <a:alphaModFix/>
          </a:blip>
          <a:srcRect b="0" l="0" r="0" t="0"/>
          <a:stretch/>
        </p:blipFill>
        <p:spPr>
          <a:xfrm>
            <a:off x="5063040" y="3513240"/>
            <a:ext cx="1346760" cy="1795680"/>
          </a:xfrm>
          <a:prstGeom prst="rect">
            <a:avLst/>
          </a:prstGeom>
          <a:noFill/>
          <a:ln>
            <a:noFill/>
          </a:ln>
        </p:spPr>
      </p:pic>
      <p:pic>
        <p:nvPicPr>
          <p:cNvPr id="797" name="Google Shape;797;p108"/>
          <p:cNvPicPr preferRelativeResize="0"/>
          <p:nvPr/>
        </p:nvPicPr>
        <p:blipFill rotWithShape="1">
          <a:blip r:embed="rId5">
            <a:alphaModFix/>
          </a:blip>
          <a:srcRect b="0" l="0" r="0" t="0"/>
          <a:stretch/>
        </p:blipFill>
        <p:spPr>
          <a:xfrm>
            <a:off x="5043600" y="5917680"/>
            <a:ext cx="1483200" cy="1483200"/>
          </a:xfrm>
          <a:prstGeom prst="rect">
            <a:avLst/>
          </a:prstGeom>
          <a:noFill/>
          <a:ln>
            <a:noFill/>
          </a:ln>
        </p:spPr>
      </p:pic>
      <p:pic>
        <p:nvPicPr>
          <p:cNvPr id="798" name="Google Shape;798;p108"/>
          <p:cNvPicPr preferRelativeResize="0"/>
          <p:nvPr/>
        </p:nvPicPr>
        <p:blipFill rotWithShape="1">
          <a:blip r:embed="rId6">
            <a:alphaModFix/>
          </a:blip>
          <a:srcRect b="0" l="0" r="0" t="0"/>
          <a:stretch/>
        </p:blipFill>
        <p:spPr>
          <a:xfrm>
            <a:off x="6993000" y="3544560"/>
            <a:ext cx="1490400" cy="178848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09"/>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Reason-Based Choice</a:t>
            </a:r>
            <a:endParaRPr b="0" sz="4400" strike="noStrike">
              <a:solidFill>
                <a:srgbClr val="000099"/>
              </a:solidFill>
              <a:latin typeface="Arial"/>
              <a:ea typeface="Arial"/>
              <a:cs typeface="Arial"/>
              <a:sym typeface="Arial"/>
            </a:endParaRPr>
          </a:p>
        </p:txBody>
      </p:sp>
      <p:sp>
        <p:nvSpPr>
          <p:cNvPr id="804" name="Google Shape;804;p109"/>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Which girl should Albert choose?</a:t>
            </a:r>
            <a:endParaRPr b="0" sz="3200" strike="noStrike">
              <a:latin typeface="Arial"/>
              <a:ea typeface="Arial"/>
              <a:cs typeface="Arial"/>
              <a:sym typeface="Arial"/>
            </a:endParaRPr>
          </a:p>
          <a:p>
            <a:pPr indent="-324000" lvl="1" marL="864000" marR="0" rtl="0" algn="l">
              <a:spcBef>
                <a:spcPts val="1417"/>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Is the reason related to a careless specification of the alternatives?</a:t>
            </a:r>
            <a:endParaRPr b="0" i="0" sz="2800" u="none" cap="none" strike="noStrike">
              <a:latin typeface="Arial"/>
              <a:ea typeface="Arial"/>
              <a:cs typeface="Arial"/>
              <a:sym typeface="Arial"/>
            </a:endParaRPr>
          </a:p>
        </p:txBody>
      </p:sp>
      <p:pic>
        <p:nvPicPr>
          <p:cNvPr id="805" name="Google Shape;805;p109"/>
          <p:cNvPicPr preferRelativeResize="0"/>
          <p:nvPr/>
        </p:nvPicPr>
        <p:blipFill rotWithShape="1">
          <a:blip r:embed="rId3">
            <a:alphaModFix/>
          </a:blip>
          <a:srcRect b="0" l="0" r="0" t="0"/>
          <a:stretch/>
        </p:blipFill>
        <p:spPr>
          <a:xfrm>
            <a:off x="702720" y="4357080"/>
            <a:ext cx="1773360" cy="2364480"/>
          </a:xfrm>
          <a:prstGeom prst="rect">
            <a:avLst/>
          </a:prstGeom>
          <a:noFill/>
          <a:ln>
            <a:noFill/>
          </a:ln>
        </p:spPr>
      </p:pic>
      <p:pic>
        <p:nvPicPr>
          <p:cNvPr id="806" name="Google Shape;806;p109"/>
          <p:cNvPicPr preferRelativeResize="0"/>
          <p:nvPr/>
        </p:nvPicPr>
        <p:blipFill rotWithShape="1">
          <a:blip r:embed="rId4">
            <a:alphaModFix/>
          </a:blip>
          <a:srcRect b="0" l="0" r="0" t="0"/>
          <a:stretch/>
        </p:blipFill>
        <p:spPr>
          <a:xfrm>
            <a:off x="5063040" y="3513240"/>
            <a:ext cx="1346760" cy="1795680"/>
          </a:xfrm>
          <a:prstGeom prst="rect">
            <a:avLst/>
          </a:prstGeom>
          <a:noFill/>
          <a:ln>
            <a:noFill/>
          </a:ln>
        </p:spPr>
      </p:pic>
      <p:pic>
        <p:nvPicPr>
          <p:cNvPr id="807" name="Google Shape;807;p109"/>
          <p:cNvPicPr preferRelativeResize="0"/>
          <p:nvPr/>
        </p:nvPicPr>
        <p:blipFill rotWithShape="1">
          <a:blip r:embed="rId5">
            <a:alphaModFix/>
          </a:blip>
          <a:srcRect b="0" l="0" r="0" t="0"/>
          <a:stretch/>
        </p:blipFill>
        <p:spPr>
          <a:xfrm>
            <a:off x="5043600" y="5917680"/>
            <a:ext cx="1483200" cy="1483200"/>
          </a:xfrm>
          <a:prstGeom prst="rect">
            <a:avLst/>
          </a:prstGeom>
          <a:noFill/>
          <a:ln>
            <a:noFill/>
          </a:ln>
        </p:spPr>
      </p:pic>
      <p:pic>
        <p:nvPicPr>
          <p:cNvPr id="808" name="Google Shape;808;p109"/>
          <p:cNvPicPr preferRelativeResize="0"/>
          <p:nvPr/>
        </p:nvPicPr>
        <p:blipFill rotWithShape="1">
          <a:blip r:embed="rId6">
            <a:alphaModFix/>
          </a:blip>
          <a:srcRect b="0" l="0" r="0" t="0"/>
          <a:stretch/>
        </p:blipFill>
        <p:spPr>
          <a:xfrm>
            <a:off x="6993000" y="3544560"/>
            <a:ext cx="1490400" cy="178848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110"/>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Reason-Based Choice</a:t>
            </a:r>
            <a:endParaRPr b="0" sz="4400" strike="noStrike">
              <a:solidFill>
                <a:srgbClr val="000099"/>
              </a:solidFill>
              <a:latin typeface="Arial"/>
              <a:ea typeface="Arial"/>
              <a:cs typeface="Arial"/>
              <a:sym typeface="Arial"/>
            </a:endParaRPr>
          </a:p>
        </p:txBody>
      </p:sp>
      <p:sp>
        <p:nvSpPr>
          <p:cNvPr id="814" name="Google Shape;814;p110"/>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Another example follows Huber, Payne, and Puto (1982)</a:t>
            </a:r>
            <a:endParaRPr b="0" sz="3200" strike="noStrike">
              <a:latin typeface="Arial"/>
              <a:ea typeface="Arial"/>
              <a:cs typeface="Arial"/>
              <a:sym typeface="Arial"/>
            </a:endParaRPr>
          </a:p>
          <a:p>
            <a:pPr indent="-324000" lvl="1" marL="864000" marR="0" rtl="0" algn="l">
              <a:spcBef>
                <a:spcPts val="1417"/>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Let </a:t>
            </a:r>
            <a:r>
              <a:rPr b="1" i="1" lang="en-US" sz="2800" u="none" cap="none" strike="noStrike">
                <a:latin typeface="Arial"/>
                <a:ea typeface="Arial"/>
                <a:cs typeface="Arial"/>
                <a:sym typeface="Arial"/>
              </a:rPr>
              <a:t>a = (a1, a2)</a:t>
            </a:r>
            <a:r>
              <a:rPr b="0" i="0" lang="en-US" sz="2800" u="none" cap="none" strike="noStrike">
                <a:latin typeface="Arial"/>
                <a:ea typeface="Arial"/>
                <a:cs typeface="Arial"/>
                <a:sym typeface="Arial"/>
              </a:rPr>
              <a:t> be “a holiday package of </a:t>
            </a:r>
            <a:r>
              <a:rPr b="1" i="1" lang="en-US" sz="2800" u="none" cap="none" strike="noStrike">
                <a:latin typeface="Arial"/>
                <a:ea typeface="Arial"/>
                <a:cs typeface="Arial"/>
                <a:sym typeface="Arial"/>
              </a:rPr>
              <a:t>a1</a:t>
            </a:r>
            <a:r>
              <a:rPr b="0" i="0" lang="en-US" sz="2800" u="none" cap="none" strike="noStrike">
                <a:latin typeface="Arial"/>
                <a:ea typeface="Arial"/>
                <a:cs typeface="Arial"/>
                <a:sym typeface="Arial"/>
              </a:rPr>
              <a:t> days in Paris and </a:t>
            </a:r>
            <a:r>
              <a:rPr b="1" i="1" lang="en-US" sz="2800" u="none" cap="none" strike="noStrike">
                <a:latin typeface="Arial"/>
                <a:ea typeface="Arial"/>
                <a:cs typeface="Arial"/>
                <a:sym typeface="Arial"/>
              </a:rPr>
              <a:t>a2</a:t>
            </a:r>
            <a:r>
              <a:rPr b="0" i="0" lang="en-US" sz="2800" u="none" cap="none" strike="noStrike">
                <a:latin typeface="Arial"/>
                <a:ea typeface="Arial"/>
                <a:cs typeface="Arial"/>
                <a:sym typeface="Arial"/>
              </a:rPr>
              <a:t> days in London”</a:t>
            </a:r>
            <a:endParaRPr b="0" i="0" sz="28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Choose one of the four vectors </a:t>
            </a:r>
            <a:endParaRPr b="0" i="0" sz="2800" u="none" cap="none" strike="noStrike">
              <a:latin typeface="Arial"/>
              <a:ea typeface="Arial"/>
              <a:cs typeface="Arial"/>
              <a:sym typeface="Arial"/>
            </a:endParaRPr>
          </a:p>
          <a:p>
            <a:pPr indent="-287999" lvl="2" marL="1296000" marR="0" rtl="0" algn="l">
              <a:spcBef>
                <a:spcPts val="1134"/>
              </a:spcBef>
              <a:spcAft>
                <a:spcPts val="0"/>
              </a:spcAft>
              <a:buClr>
                <a:srgbClr val="000000"/>
              </a:buClr>
              <a:buSzPts val="1800"/>
              <a:buFont typeface="Noto Sans Symbols"/>
              <a:buChar char="−"/>
            </a:pPr>
            <a:r>
              <a:rPr b="1" i="1" lang="en-US" sz="2400" u="none" cap="none" strike="noStrike">
                <a:latin typeface="Arial"/>
                <a:ea typeface="Arial"/>
                <a:cs typeface="Arial"/>
                <a:sym typeface="Arial"/>
              </a:rPr>
              <a:t>a</a:t>
            </a:r>
            <a:r>
              <a:rPr b="0" i="0" lang="en-US" sz="2400" u="none" cap="none" strike="noStrike">
                <a:latin typeface="Arial"/>
                <a:ea typeface="Arial"/>
                <a:cs typeface="Arial"/>
                <a:sym typeface="Arial"/>
              </a:rPr>
              <a:t> = (7, 4), </a:t>
            </a:r>
            <a:r>
              <a:rPr b="1" i="1" lang="en-US" sz="2400" u="none" cap="none" strike="noStrike">
                <a:latin typeface="Arial"/>
                <a:ea typeface="Arial"/>
                <a:cs typeface="Arial"/>
                <a:sym typeface="Arial"/>
              </a:rPr>
              <a:t>b</a:t>
            </a:r>
            <a:r>
              <a:rPr b="0" i="0" lang="en-US" sz="2400" u="none" cap="none" strike="noStrike">
                <a:latin typeface="Arial"/>
                <a:ea typeface="Arial"/>
                <a:cs typeface="Arial"/>
                <a:sym typeface="Arial"/>
              </a:rPr>
              <a:t> = (4, 7), </a:t>
            </a:r>
            <a:r>
              <a:rPr b="1" i="1" lang="en-US" sz="2400" u="none" cap="none" strike="noStrike">
                <a:latin typeface="Arial"/>
                <a:ea typeface="Arial"/>
                <a:cs typeface="Arial"/>
                <a:sym typeface="Arial"/>
              </a:rPr>
              <a:t>c</a:t>
            </a:r>
            <a:r>
              <a:rPr b="0" i="0" lang="en-US" sz="2400" u="none" cap="none" strike="noStrike">
                <a:latin typeface="Arial"/>
                <a:ea typeface="Arial"/>
                <a:cs typeface="Arial"/>
                <a:sym typeface="Arial"/>
              </a:rPr>
              <a:t> = (6, 3), and </a:t>
            </a:r>
            <a:r>
              <a:rPr b="1" i="1" lang="en-US" sz="2400" u="none" cap="none" strike="noStrike">
                <a:latin typeface="Arial"/>
                <a:ea typeface="Arial"/>
                <a:cs typeface="Arial"/>
                <a:sym typeface="Arial"/>
              </a:rPr>
              <a:t>d</a:t>
            </a:r>
            <a:r>
              <a:rPr b="0" i="0" lang="en-US" sz="2400" u="none" cap="none" strike="noStrike">
                <a:latin typeface="Arial"/>
                <a:ea typeface="Arial"/>
                <a:cs typeface="Arial"/>
                <a:sym typeface="Arial"/>
              </a:rPr>
              <a:t> = (3, 6)</a:t>
            </a:r>
            <a:endParaRPr b="0" i="0" sz="2400" u="none" cap="none" strike="noStrike">
              <a:latin typeface="Arial"/>
              <a:ea typeface="Arial"/>
              <a:cs typeface="Arial"/>
              <a:sym typeface="Arial"/>
            </a:endParaRPr>
          </a:p>
          <a:p>
            <a:pPr indent="-324000" lvl="1" marL="864000" marR="0" rtl="0" algn="l">
              <a:spcBef>
                <a:spcPts val="850"/>
              </a:spcBef>
              <a:spcAft>
                <a:spcPts val="0"/>
              </a:spcAft>
              <a:buClr>
                <a:srgbClr val="000000"/>
              </a:buClr>
              <a:buSzPts val="1260"/>
              <a:buFont typeface="Noto Sans Symbols"/>
              <a:buChar char="●"/>
            </a:pPr>
            <a:r>
              <a:rPr b="0" i="0" lang="en-US" sz="2800" u="none" cap="none" strike="noStrike">
                <a:latin typeface="Arial"/>
                <a:ea typeface="Arial"/>
                <a:cs typeface="Arial"/>
                <a:sym typeface="Arial"/>
              </a:rPr>
              <a:t>All subjects in the experiment agreed that a day in Paris and a day in London are desirable goods</a:t>
            </a:r>
            <a:endParaRPr b="0" i="0" sz="2800" u="none" cap="none" strike="noStrike">
              <a:latin typeface="Arial"/>
              <a:ea typeface="Arial"/>
              <a:cs typeface="Arial"/>
              <a:sym typeface="Arial"/>
            </a:endParaRPr>
          </a:p>
          <a:p>
            <a:pPr indent="-243990" lvl="1" marL="864000" marR="0" rtl="0" algn="l">
              <a:spcBef>
                <a:spcPts val="1134"/>
              </a:spcBef>
              <a:spcAft>
                <a:spcPts val="0"/>
              </a:spcAft>
              <a:buClr>
                <a:srgbClr val="000000"/>
              </a:buClr>
              <a:buSzPts val="1260"/>
              <a:buFont typeface="Noto Sans Symbols"/>
              <a:buNone/>
            </a:pPr>
            <a:r>
              <a:t/>
            </a:r>
            <a:endParaRPr b="0" i="0" sz="2800" u="none" cap="none"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4">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111"/>
          <p:cNvSpPr txBox="1"/>
          <p:nvPr/>
        </p:nvSpPr>
        <p:spPr>
          <a:xfrm>
            <a:off x="504000" y="301320"/>
            <a:ext cx="9071640" cy="1262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99"/>
                </a:solidFill>
                <a:latin typeface="Arial"/>
                <a:ea typeface="Arial"/>
                <a:cs typeface="Arial"/>
                <a:sym typeface="Arial"/>
              </a:rPr>
              <a:t>Reason-Based Choice</a:t>
            </a:r>
            <a:endParaRPr b="0" sz="4400" strike="noStrike">
              <a:solidFill>
                <a:srgbClr val="000099"/>
              </a:solidFill>
              <a:latin typeface="Arial"/>
              <a:ea typeface="Arial"/>
              <a:cs typeface="Arial"/>
              <a:sym typeface="Arial"/>
            </a:endParaRPr>
          </a:p>
        </p:txBody>
      </p:sp>
      <p:sp>
        <p:nvSpPr>
          <p:cNvPr id="820" name="Google Shape;820;p111"/>
          <p:cNvSpPr txBox="1"/>
          <p:nvPr/>
        </p:nvSpPr>
        <p:spPr>
          <a:xfrm>
            <a:off x="504000" y="1769040"/>
            <a:ext cx="9071640" cy="43848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Choose one of the four vectors </a:t>
            </a:r>
            <a:endParaRPr b="0" sz="3200" strike="noStrike">
              <a:latin typeface="Arial"/>
              <a:ea typeface="Arial"/>
              <a:cs typeface="Arial"/>
              <a:sym typeface="Arial"/>
            </a:endParaRPr>
          </a:p>
          <a:p>
            <a:pPr indent="-287999" lvl="2" marL="1296000" marR="0" rtl="0" algn="l">
              <a:spcBef>
                <a:spcPts val="1417"/>
              </a:spcBef>
              <a:spcAft>
                <a:spcPts val="0"/>
              </a:spcAft>
              <a:buClr>
                <a:srgbClr val="000000"/>
              </a:buClr>
              <a:buSzPts val="1800"/>
              <a:buFont typeface="Noto Sans Symbols"/>
              <a:buChar char="−"/>
            </a:pPr>
            <a:r>
              <a:rPr b="1" i="1" lang="en-US" sz="2400" u="none" cap="none" strike="noStrike">
                <a:latin typeface="Arial"/>
                <a:ea typeface="Arial"/>
                <a:cs typeface="Arial"/>
                <a:sym typeface="Arial"/>
              </a:rPr>
              <a:t>a</a:t>
            </a:r>
            <a:r>
              <a:rPr b="0" i="0" lang="en-US" sz="2400" u="none" cap="none" strike="noStrike">
                <a:latin typeface="Arial"/>
                <a:ea typeface="Arial"/>
                <a:cs typeface="Arial"/>
                <a:sym typeface="Arial"/>
              </a:rPr>
              <a:t> = (7, 4), </a:t>
            </a:r>
            <a:r>
              <a:rPr b="1" i="1" lang="en-US" sz="2400" u="none" cap="none" strike="noStrike">
                <a:latin typeface="Arial"/>
                <a:ea typeface="Arial"/>
                <a:cs typeface="Arial"/>
                <a:sym typeface="Arial"/>
              </a:rPr>
              <a:t>b</a:t>
            </a:r>
            <a:r>
              <a:rPr b="0" i="0" lang="en-US" sz="2400" u="none" cap="none" strike="noStrike">
                <a:latin typeface="Arial"/>
                <a:ea typeface="Arial"/>
                <a:cs typeface="Arial"/>
                <a:sym typeface="Arial"/>
              </a:rPr>
              <a:t> = (4, 7), </a:t>
            </a:r>
            <a:r>
              <a:rPr b="1" i="1" lang="en-US" sz="2400" u="none" cap="none" strike="noStrike">
                <a:latin typeface="Arial"/>
                <a:ea typeface="Arial"/>
                <a:cs typeface="Arial"/>
                <a:sym typeface="Arial"/>
              </a:rPr>
              <a:t>c</a:t>
            </a:r>
            <a:r>
              <a:rPr b="0" i="0" lang="en-US" sz="2400" u="none" cap="none" strike="noStrike">
                <a:latin typeface="Arial"/>
                <a:ea typeface="Arial"/>
                <a:cs typeface="Arial"/>
                <a:sym typeface="Arial"/>
              </a:rPr>
              <a:t> = (6, 3), and </a:t>
            </a:r>
            <a:r>
              <a:rPr b="1" i="1" lang="en-US" sz="2400" u="none" cap="none" strike="noStrike">
                <a:latin typeface="Arial"/>
                <a:ea typeface="Arial"/>
                <a:cs typeface="Arial"/>
                <a:sym typeface="Arial"/>
              </a:rPr>
              <a:t>d</a:t>
            </a:r>
            <a:r>
              <a:rPr b="0" i="0" lang="en-US" sz="2400" u="none" cap="none" strike="noStrike">
                <a:latin typeface="Arial"/>
                <a:ea typeface="Arial"/>
                <a:cs typeface="Arial"/>
                <a:sym typeface="Arial"/>
              </a:rPr>
              <a:t> = (3, 6)</a:t>
            </a:r>
            <a:endParaRPr b="0" i="0" sz="2400" u="none" cap="none" strike="noStrike">
              <a:latin typeface="Arial"/>
              <a:ea typeface="Arial"/>
              <a:cs typeface="Arial"/>
              <a:sym typeface="Arial"/>
            </a:endParaRPr>
          </a:p>
          <a:p>
            <a:pPr indent="-324000" lvl="0" marL="432000" marR="0" rtl="0" algn="l">
              <a:spcBef>
                <a:spcPts val="850"/>
              </a:spcBef>
              <a:spcAft>
                <a:spcPts val="0"/>
              </a:spcAft>
              <a:buClr>
                <a:srgbClr val="000000"/>
              </a:buClr>
              <a:buSzPts val="1440"/>
              <a:buFont typeface="Noto Sans Symbols"/>
              <a:buChar char="●"/>
            </a:pPr>
            <a:r>
              <a:rPr b="0" lang="en-US" sz="3200" strike="noStrike">
                <a:latin typeface="Arial"/>
                <a:ea typeface="Arial"/>
                <a:cs typeface="Arial"/>
                <a:sym typeface="Arial"/>
              </a:rPr>
              <a:t>Some had to choose between </a:t>
            </a:r>
            <a:r>
              <a:rPr b="1" i="1" lang="en-US" sz="3200" strike="noStrike">
                <a:latin typeface="Arial"/>
                <a:ea typeface="Arial"/>
                <a:cs typeface="Arial"/>
                <a:sym typeface="Arial"/>
              </a:rPr>
              <a:t>a</a:t>
            </a:r>
            <a:r>
              <a:rPr b="0" lang="en-US" sz="3200" strike="noStrike">
                <a:latin typeface="Arial"/>
                <a:ea typeface="Arial"/>
                <a:cs typeface="Arial"/>
                <a:sym typeface="Arial"/>
              </a:rPr>
              <a:t>, </a:t>
            </a:r>
            <a:r>
              <a:rPr b="1" i="1" lang="en-US" sz="3200" strike="noStrike">
                <a:latin typeface="Arial"/>
                <a:ea typeface="Arial"/>
                <a:cs typeface="Arial"/>
                <a:sym typeface="Arial"/>
              </a:rPr>
              <a:t>b</a:t>
            </a:r>
            <a:r>
              <a:rPr b="0" lang="en-US" sz="3200" strike="noStrike">
                <a:latin typeface="Arial"/>
                <a:ea typeface="Arial"/>
                <a:cs typeface="Arial"/>
                <a:sym typeface="Arial"/>
              </a:rPr>
              <a:t>, and </a:t>
            </a:r>
            <a:r>
              <a:rPr b="1" i="1" lang="en-US" sz="3200" strike="noStrike">
                <a:latin typeface="Arial"/>
                <a:ea typeface="Arial"/>
                <a:cs typeface="Arial"/>
                <a:sym typeface="Arial"/>
              </a:rPr>
              <a:t>c</a:t>
            </a:r>
            <a:r>
              <a:rPr b="0" lang="en-US" sz="3200" strike="noStrike">
                <a:latin typeface="Arial"/>
                <a:ea typeface="Arial"/>
                <a:cs typeface="Arial"/>
                <a:sym typeface="Arial"/>
              </a:rPr>
              <a:t> </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Others had to choose between </a:t>
            </a:r>
            <a:r>
              <a:rPr b="1" i="1" lang="en-US" sz="3200" strike="noStrike">
                <a:latin typeface="Arial"/>
                <a:ea typeface="Arial"/>
                <a:cs typeface="Arial"/>
                <a:sym typeface="Arial"/>
              </a:rPr>
              <a:t>a</a:t>
            </a:r>
            <a:r>
              <a:rPr b="0" lang="en-US" sz="3200" strike="noStrike">
                <a:latin typeface="Arial"/>
                <a:ea typeface="Arial"/>
                <a:cs typeface="Arial"/>
                <a:sym typeface="Arial"/>
              </a:rPr>
              <a:t>, </a:t>
            </a:r>
            <a:r>
              <a:rPr b="1" i="1" lang="en-US" sz="3200" strike="noStrike">
                <a:latin typeface="Arial"/>
                <a:ea typeface="Arial"/>
                <a:cs typeface="Arial"/>
                <a:sym typeface="Arial"/>
              </a:rPr>
              <a:t>b</a:t>
            </a:r>
            <a:r>
              <a:rPr b="0" lang="en-US" sz="3200" strike="noStrike">
                <a:latin typeface="Arial"/>
                <a:ea typeface="Arial"/>
                <a:cs typeface="Arial"/>
                <a:sym typeface="Arial"/>
              </a:rPr>
              <a:t>, and </a:t>
            </a:r>
            <a:r>
              <a:rPr b="1" i="1" lang="en-US" sz="3200" strike="noStrike">
                <a:latin typeface="Arial"/>
                <a:ea typeface="Arial"/>
                <a:cs typeface="Arial"/>
                <a:sym typeface="Arial"/>
              </a:rPr>
              <a:t>d</a:t>
            </a:r>
            <a:endParaRPr b="0" sz="3200" strike="noStrike">
              <a:latin typeface="Arial"/>
              <a:ea typeface="Arial"/>
              <a:cs typeface="Arial"/>
              <a:sym typeface="Arial"/>
            </a:endParaRPr>
          </a:p>
          <a:p>
            <a:pPr indent="0" lvl="0" marL="457200" marR="0" rtl="0" algn="l">
              <a:spcBef>
                <a:spcPts val="1417"/>
              </a:spcBef>
              <a:spcAft>
                <a:spcPts val="0"/>
              </a:spcAft>
              <a:buNone/>
            </a:pPr>
            <a:r>
              <a:t/>
            </a:r>
            <a:endParaRPr b="0" sz="3200"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0">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12"/>
          <p:cNvSpPr txBox="1"/>
          <p:nvPr/>
        </p:nvSpPr>
        <p:spPr>
          <a:xfrm>
            <a:off x="504000" y="301320"/>
            <a:ext cx="9071700" cy="1262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US" sz="4400">
                <a:solidFill>
                  <a:srgbClr val="000099"/>
                </a:solidFill>
              </a:rPr>
              <a:t>Results for our class</a:t>
            </a:r>
            <a:endParaRPr sz="4400">
              <a:solidFill>
                <a:srgbClr val="000099"/>
              </a:solidFill>
            </a:endParaRPr>
          </a:p>
        </p:txBody>
      </p:sp>
      <p:sp>
        <p:nvSpPr>
          <p:cNvPr id="826" name="Google Shape;826;p112"/>
          <p:cNvSpPr txBox="1"/>
          <p:nvPr/>
        </p:nvSpPr>
        <p:spPr>
          <a:xfrm>
            <a:off x="504000" y="1769040"/>
            <a:ext cx="9071700" cy="2184600"/>
          </a:xfrm>
          <a:prstGeom prst="rect">
            <a:avLst/>
          </a:prstGeom>
          <a:noFill/>
          <a:ln>
            <a:noFill/>
          </a:ln>
        </p:spPr>
        <p:txBody>
          <a:bodyPr anchorCtr="0" anchor="t" bIns="0" lIns="0" spcFirstLastPara="1" rIns="0" wrap="square" tIns="0">
            <a:noAutofit/>
          </a:bodyPr>
          <a:lstStyle/>
          <a:p>
            <a:pPr indent="-323999" lvl="0" marL="431999"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Choose one of the </a:t>
            </a:r>
            <a:r>
              <a:rPr lang="en-US" sz="3200"/>
              <a:t>three </a:t>
            </a:r>
            <a:r>
              <a:rPr b="0" lang="en-US" sz="3200" strike="noStrike">
                <a:latin typeface="Arial"/>
                <a:ea typeface="Arial"/>
                <a:cs typeface="Arial"/>
                <a:sym typeface="Arial"/>
              </a:rPr>
              <a:t>vectors </a:t>
            </a:r>
            <a:endParaRPr b="0" sz="3200" strike="noStrike">
              <a:latin typeface="Arial"/>
              <a:ea typeface="Arial"/>
              <a:cs typeface="Arial"/>
              <a:sym typeface="Arial"/>
            </a:endParaRPr>
          </a:p>
          <a:p>
            <a:pPr indent="-287999" lvl="2" marL="1295999" marR="0" rtl="0" algn="l">
              <a:spcBef>
                <a:spcPts val="1417"/>
              </a:spcBef>
              <a:spcAft>
                <a:spcPts val="0"/>
              </a:spcAft>
              <a:buClr>
                <a:srgbClr val="000000"/>
              </a:buClr>
              <a:buSzPts val="1800"/>
              <a:buFont typeface="Noto Sans Symbols"/>
              <a:buChar char="−"/>
            </a:pPr>
            <a:r>
              <a:rPr b="1" i="1" lang="en-US" sz="2400" u="none" cap="none" strike="noStrike">
                <a:latin typeface="Arial"/>
                <a:ea typeface="Arial"/>
                <a:cs typeface="Arial"/>
                <a:sym typeface="Arial"/>
              </a:rPr>
              <a:t>a</a:t>
            </a:r>
            <a:r>
              <a:rPr b="0" i="0" lang="en-US" sz="2400" u="none" cap="none" strike="noStrike">
                <a:latin typeface="Arial"/>
                <a:ea typeface="Arial"/>
                <a:cs typeface="Arial"/>
                <a:sym typeface="Arial"/>
              </a:rPr>
              <a:t> = (7, 4), </a:t>
            </a:r>
            <a:r>
              <a:rPr b="1" i="1" lang="en-US" sz="2400" u="none" cap="none" strike="noStrike">
                <a:latin typeface="Arial"/>
                <a:ea typeface="Arial"/>
                <a:cs typeface="Arial"/>
                <a:sym typeface="Arial"/>
              </a:rPr>
              <a:t>b</a:t>
            </a:r>
            <a:r>
              <a:rPr b="0" i="0" lang="en-US" sz="2400" u="none" cap="none" strike="noStrike">
                <a:latin typeface="Arial"/>
                <a:ea typeface="Arial"/>
                <a:cs typeface="Arial"/>
                <a:sym typeface="Arial"/>
              </a:rPr>
              <a:t> = (4, 7) and </a:t>
            </a:r>
            <a:r>
              <a:rPr b="1" i="1" lang="en-US" sz="2400"/>
              <a:t>c</a:t>
            </a:r>
            <a:r>
              <a:rPr b="0" i="0" lang="en-US" sz="2400" u="none" cap="none" strike="noStrike">
                <a:latin typeface="Arial"/>
                <a:ea typeface="Arial"/>
                <a:cs typeface="Arial"/>
                <a:sym typeface="Arial"/>
              </a:rPr>
              <a:t> = (</a:t>
            </a:r>
            <a:r>
              <a:rPr lang="en-US" sz="2400"/>
              <a:t>6</a:t>
            </a:r>
            <a:r>
              <a:rPr b="0" i="0" lang="en-US" sz="2400" u="none" cap="none" strike="noStrike">
                <a:latin typeface="Arial"/>
                <a:ea typeface="Arial"/>
                <a:cs typeface="Arial"/>
                <a:sym typeface="Arial"/>
              </a:rPr>
              <a:t>, </a:t>
            </a:r>
            <a:r>
              <a:rPr lang="en-US" sz="2400"/>
              <a:t>3</a:t>
            </a:r>
            <a:r>
              <a:rPr b="0" i="0" lang="en-US" sz="2400" u="none" cap="none" strike="noStrike">
                <a:latin typeface="Arial"/>
                <a:ea typeface="Arial"/>
                <a:cs typeface="Arial"/>
                <a:sym typeface="Arial"/>
              </a:rPr>
              <a:t>)</a:t>
            </a:r>
            <a:endParaRPr b="0" i="0" sz="2400" u="none" cap="none" strike="noStrike">
              <a:latin typeface="Arial"/>
              <a:ea typeface="Arial"/>
              <a:cs typeface="Arial"/>
              <a:sym typeface="Arial"/>
            </a:endParaRPr>
          </a:p>
          <a:p>
            <a:pPr indent="0" lvl="0" marL="457200" marR="0" rtl="0" algn="l">
              <a:spcBef>
                <a:spcPts val="850"/>
              </a:spcBef>
              <a:spcAft>
                <a:spcPts val="0"/>
              </a:spcAft>
              <a:buNone/>
            </a:pPr>
            <a:r>
              <a:t/>
            </a:r>
            <a:endParaRPr b="0" sz="3200" strike="noStrike">
              <a:latin typeface="Arial"/>
              <a:ea typeface="Arial"/>
              <a:cs typeface="Arial"/>
              <a:sym typeface="Arial"/>
            </a:endParaRPr>
          </a:p>
          <a:p>
            <a:pPr indent="-232559" lvl="0" marL="431999" marR="0" rtl="0" algn="l">
              <a:spcBef>
                <a:spcPts val="1417"/>
              </a:spcBef>
              <a:spcAft>
                <a:spcPts val="0"/>
              </a:spcAft>
              <a:buClr>
                <a:srgbClr val="000000"/>
              </a:buClr>
              <a:buSzPts val="1440"/>
              <a:buFont typeface="Noto Sans Symbols"/>
              <a:buNone/>
            </a:pPr>
            <a:r>
              <a:t/>
            </a:r>
            <a:endParaRPr b="0" sz="3200" strike="noStrike">
              <a:latin typeface="Arial"/>
              <a:ea typeface="Arial"/>
              <a:cs typeface="Arial"/>
              <a:sym typeface="Arial"/>
            </a:endParaRPr>
          </a:p>
        </p:txBody>
      </p:sp>
      <p:sp>
        <p:nvSpPr>
          <p:cNvPr id="827" name="Google Shape;827;p112"/>
          <p:cNvSpPr txBox="1"/>
          <p:nvPr/>
        </p:nvSpPr>
        <p:spPr>
          <a:xfrm>
            <a:off x="605550" y="3330475"/>
            <a:ext cx="4798800" cy="21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300"/>
              <a:t>33% (2/6)</a:t>
            </a:r>
            <a:r>
              <a:rPr lang="en-US" sz="3300"/>
              <a:t> chose </a:t>
            </a:r>
            <a:r>
              <a:rPr b="1" lang="en-US" sz="3300"/>
              <a:t>(7,4)</a:t>
            </a:r>
            <a:endParaRPr b="1" sz="3300"/>
          </a:p>
          <a:p>
            <a:pPr indent="0" lvl="0" marL="0" rtl="0" algn="l">
              <a:spcBef>
                <a:spcPts val="0"/>
              </a:spcBef>
              <a:spcAft>
                <a:spcPts val="0"/>
              </a:spcAft>
              <a:buNone/>
            </a:pPr>
            <a:r>
              <a:rPr b="1" lang="en-US" sz="3300"/>
              <a:t>67% (4/6)</a:t>
            </a:r>
            <a:r>
              <a:rPr lang="en-US" sz="3300"/>
              <a:t> chose </a:t>
            </a:r>
            <a:r>
              <a:rPr b="1" lang="en-US" sz="3300"/>
              <a:t>(4,7)</a:t>
            </a:r>
            <a:endParaRPr b="1" sz="3300"/>
          </a:p>
          <a:p>
            <a:pPr indent="0" lvl="0" marL="0" rtl="0" algn="l">
              <a:spcBef>
                <a:spcPts val="0"/>
              </a:spcBef>
              <a:spcAft>
                <a:spcPts val="0"/>
              </a:spcAft>
              <a:buNone/>
            </a:pPr>
            <a:r>
              <a:rPr lang="en-US" sz="3300"/>
              <a:t>  </a:t>
            </a:r>
            <a:r>
              <a:rPr b="1" lang="en-US" sz="3300"/>
              <a:t>0%</a:t>
            </a:r>
            <a:r>
              <a:rPr lang="en-US" sz="3300"/>
              <a:t> chose </a:t>
            </a:r>
            <a:r>
              <a:rPr b="1" lang="en-US" sz="3300"/>
              <a:t>(6,3)</a:t>
            </a:r>
            <a:endParaRPr b="1" sz="33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